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5" r:id="rId1"/>
  </p:sldMasterIdLst>
  <p:handoutMasterIdLst>
    <p:handoutMasterId r:id="rId41"/>
  </p:handoutMasterIdLst>
  <p:sldIdLst>
    <p:sldId id="290" r:id="rId2"/>
    <p:sldId id="386" r:id="rId3"/>
    <p:sldId id="394" r:id="rId4"/>
    <p:sldId id="387" r:id="rId5"/>
    <p:sldId id="388" r:id="rId6"/>
    <p:sldId id="432" r:id="rId7"/>
    <p:sldId id="389" r:id="rId8"/>
    <p:sldId id="390" r:id="rId9"/>
    <p:sldId id="391" r:id="rId10"/>
    <p:sldId id="392" r:id="rId11"/>
    <p:sldId id="433" r:id="rId12"/>
    <p:sldId id="434" r:id="rId13"/>
    <p:sldId id="443" r:id="rId14"/>
    <p:sldId id="383" r:id="rId15"/>
    <p:sldId id="382" r:id="rId16"/>
    <p:sldId id="406" r:id="rId17"/>
    <p:sldId id="385" r:id="rId18"/>
    <p:sldId id="397" r:id="rId19"/>
    <p:sldId id="435" r:id="rId20"/>
    <p:sldId id="399" r:id="rId21"/>
    <p:sldId id="405" r:id="rId22"/>
    <p:sldId id="305" r:id="rId23"/>
    <p:sldId id="302" r:id="rId24"/>
    <p:sldId id="428" r:id="rId25"/>
    <p:sldId id="301" r:id="rId26"/>
    <p:sldId id="436" r:id="rId27"/>
    <p:sldId id="401" r:id="rId28"/>
    <p:sldId id="437" r:id="rId29"/>
    <p:sldId id="402" r:id="rId30"/>
    <p:sldId id="438" r:id="rId31"/>
    <p:sldId id="439" r:id="rId32"/>
    <p:sldId id="440" r:id="rId33"/>
    <p:sldId id="441" r:id="rId34"/>
    <p:sldId id="442" r:id="rId35"/>
    <p:sldId id="371" r:id="rId36"/>
    <p:sldId id="372" r:id="rId37"/>
    <p:sldId id="444" r:id="rId38"/>
    <p:sldId id="445" r:id="rId39"/>
    <p:sldId id="431" r:id="rId40"/>
  </p:sldIdLst>
  <p:sldSz cx="9144000" cy="6858000" type="screen4x3"/>
  <p:notesSz cx="6858000" cy="9947275"/>
  <p:defaultTextStyle>
    <a:defPPr>
      <a:defRPr lang="en-US"/>
    </a:defPPr>
    <a:lvl1pPr algn="l" rtl="0" fontAlgn="base">
      <a:spcBef>
        <a:spcPct val="0"/>
      </a:spcBef>
      <a:spcAft>
        <a:spcPct val="0"/>
      </a:spcAft>
      <a:defRPr kern="1200">
        <a:solidFill>
          <a:schemeClr val="tx1"/>
        </a:solidFill>
        <a:latin typeface="Franklin Gothic Demi" pitchFamily="34" charset="0"/>
        <a:ea typeface="+mn-ea"/>
        <a:cs typeface="+mn-cs"/>
      </a:defRPr>
    </a:lvl1pPr>
    <a:lvl2pPr marL="457200" algn="l" rtl="0" fontAlgn="base">
      <a:spcBef>
        <a:spcPct val="0"/>
      </a:spcBef>
      <a:spcAft>
        <a:spcPct val="0"/>
      </a:spcAft>
      <a:defRPr kern="1200">
        <a:solidFill>
          <a:schemeClr val="tx1"/>
        </a:solidFill>
        <a:latin typeface="Franklin Gothic Demi" pitchFamily="34" charset="0"/>
        <a:ea typeface="+mn-ea"/>
        <a:cs typeface="+mn-cs"/>
      </a:defRPr>
    </a:lvl2pPr>
    <a:lvl3pPr marL="914400" algn="l" rtl="0" fontAlgn="base">
      <a:spcBef>
        <a:spcPct val="0"/>
      </a:spcBef>
      <a:spcAft>
        <a:spcPct val="0"/>
      </a:spcAft>
      <a:defRPr kern="1200">
        <a:solidFill>
          <a:schemeClr val="tx1"/>
        </a:solidFill>
        <a:latin typeface="Franklin Gothic Demi" pitchFamily="34" charset="0"/>
        <a:ea typeface="+mn-ea"/>
        <a:cs typeface="+mn-cs"/>
      </a:defRPr>
    </a:lvl3pPr>
    <a:lvl4pPr marL="1371600" algn="l" rtl="0" fontAlgn="base">
      <a:spcBef>
        <a:spcPct val="0"/>
      </a:spcBef>
      <a:spcAft>
        <a:spcPct val="0"/>
      </a:spcAft>
      <a:defRPr kern="1200">
        <a:solidFill>
          <a:schemeClr val="tx1"/>
        </a:solidFill>
        <a:latin typeface="Franklin Gothic Demi" pitchFamily="34" charset="0"/>
        <a:ea typeface="+mn-ea"/>
        <a:cs typeface="+mn-cs"/>
      </a:defRPr>
    </a:lvl4pPr>
    <a:lvl5pPr marL="1828800" algn="l" rtl="0" fontAlgn="base">
      <a:spcBef>
        <a:spcPct val="0"/>
      </a:spcBef>
      <a:spcAft>
        <a:spcPct val="0"/>
      </a:spcAft>
      <a:defRPr kern="1200">
        <a:solidFill>
          <a:schemeClr val="tx1"/>
        </a:solidFill>
        <a:latin typeface="Franklin Gothic Demi" pitchFamily="34" charset="0"/>
        <a:ea typeface="+mn-ea"/>
        <a:cs typeface="+mn-cs"/>
      </a:defRPr>
    </a:lvl5pPr>
    <a:lvl6pPr marL="2286000" algn="l" defTabSz="914400" rtl="0" eaLnBrk="1" latinLnBrk="0" hangingPunct="1">
      <a:defRPr kern="1200">
        <a:solidFill>
          <a:schemeClr val="tx1"/>
        </a:solidFill>
        <a:latin typeface="Franklin Gothic Demi" pitchFamily="34" charset="0"/>
        <a:ea typeface="+mn-ea"/>
        <a:cs typeface="+mn-cs"/>
      </a:defRPr>
    </a:lvl6pPr>
    <a:lvl7pPr marL="2743200" algn="l" defTabSz="914400" rtl="0" eaLnBrk="1" latinLnBrk="0" hangingPunct="1">
      <a:defRPr kern="1200">
        <a:solidFill>
          <a:schemeClr val="tx1"/>
        </a:solidFill>
        <a:latin typeface="Franklin Gothic Demi" pitchFamily="34" charset="0"/>
        <a:ea typeface="+mn-ea"/>
        <a:cs typeface="+mn-cs"/>
      </a:defRPr>
    </a:lvl7pPr>
    <a:lvl8pPr marL="3200400" algn="l" defTabSz="914400" rtl="0" eaLnBrk="1" latinLnBrk="0" hangingPunct="1">
      <a:defRPr kern="1200">
        <a:solidFill>
          <a:schemeClr val="tx1"/>
        </a:solidFill>
        <a:latin typeface="Franklin Gothic Demi" pitchFamily="34" charset="0"/>
        <a:ea typeface="+mn-ea"/>
        <a:cs typeface="+mn-cs"/>
      </a:defRPr>
    </a:lvl8pPr>
    <a:lvl9pPr marL="3657600" algn="l" defTabSz="914400" rtl="0" eaLnBrk="1" latinLnBrk="0" hangingPunct="1">
      <a:defRPr kern="1200">
        <a:solidFill>
          <a:schemeClr val="tx1"/>
        </a:solidFill>
        <a:latin typeface="Franklin Gothic Dem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66"/>
    <a:srgbClr val="00FF00"/>
    <a:srgbClr val="FF0000"/>
    <a:srgbClr val="99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37" autoAdjust="0"/>
  </p:normalViewPr>
  <p:slideViewPr>
    <p:cSldViewPr>
      <p:cViewPr varScale="1">
        <p:scale>
          <a:sx n="70" d="100"/>
          <a:sy n="70" d="100"/>
        </p:scale>
        <p:origin x="14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pPr>
              <a:defRPr/>
            </a:pPr>
            <a:fld id="{8E6F65DB-D729-4C3F-821B-C999EB14592C}" type="datetimeFigureOut">
              <a:rPr lang="en-US"/>
              <a:pPr>
                <a:defRPr/>
              </a:pPr>
              <a:t>8/15/2019</a:t>
            </a:fld>
            <a:endParaRPr lang="en-US"/>
          </a:p>
        </p:txBody>
      </p:sp>
      <p:sp>
        <p:nvSpPr>
          <p:cNvPr id="4" name="Footer Placeholder 3"/>
          <p:cNvSpPr>
            <a:spLocks noGrp="1"/>
          </p:cNvSpPr>
          <p:nvPr>
            <p:ph type="ftr" sz="quarter" idx="2"/>
          </p:nvPr>
        </p:nvSpPr>
        <p:spPr>
          <a:xfrm>
            <a:off x="0" y="9448184"/>
            <a:ext cx="2971800" cy="497364"/>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9448184"/>
            <a:ext cx="2971800" cy="497364"/>
          </a:xfrm>
          <a:prstGeom prst="rect">
            <a:avLst/>
          </a:prstGeom>
        </p:spPr>
        <p:txBody>
          <a:bodyPr vert="horz" lIns="91440" tIns="45720" rIns="91440" bIns="45720" rtlCol="0" anchor="b"/>
          <a:lstStyle>
            <a:lvl1pPr algn="r">
              <a:defRPr sz="1200"/>
            </a:lvl1pPr>
          </a:lstStyle>
          <a:p>
            <a:pPr>
              <a:defRPr/>
            </a:pPr>
            <a:fld id="{4D236436-73F7-438F-945E-80A623DB7AA7}" type="slidenum">
              <a:rPr lang="en-US"/>
              <a:pPr>
                <a:defRPr/>
              </a:pPr>
              <a:t>‹#›</a:t>
            </a:fld>
            <a:endParaRPr lang="en-US"/>
          </a:p>
        </p:txBody>
      </p:sp>
    </p:spTree>
    <p:extLst>
      <p:ext uri="{BB962C8B-B14F-4D97-AF65-F5344CB8AC3E}">
        <p14:creationId xmlns:p14="http://schemas.microsoft.com/office/powerpoint/2010/main" val="3562268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1093734F-796E-4B2B-A6AB-411C870AEB45}" type="slidenum">
              <a:rPr lang="en-US" smtClean="0"/>
              <a:pPr>
                <a:defRPr/>
              </a:pPr>
              <a:t>‹#›</a:t>
            </a:fld>
            <a:endParaRPr lang="en-US"/>
          </a:p>
        </p:txBody>
      </p:sp>
    </p:spTree>
    <p:extLst>
      <p:ext uri="{BB962C8B-B14F-4D97-AF65-F5344CB8AC3E}">
        <p14:creationId xmlns:p14="http://schemas.microsoft.com/office/powerpoint/2010/main" val="306115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59055E-6E51-4A62-A310-19F73BB299EA}" type="slidenum">
              <a:rPr lang="en-US" smtClean="0"/>
              <a:pPr>
                <a:defRPr/>
              </a:pPr>
              <a:t>‹#›</a:t>
            </a:fld>
            <a:endParaRPr lang="en-US"/>
          </a:p>
        </p:txBody>
      </p:sp>
    </p:spTree>
    <p:extLst>
      <p:ext uri="{BB962C8B-B14F-4D97-AF65-F5344CB8AC3E}">
        <p14:creationId xmlns:p14="http://schemas.microsoft.com/office/powerpoint/2010/main" val="82140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7159055E-6E51-4A62-A310-19F73BB299EA}" type="slidenum">
              <a:rPr lang="en-US" smtClean="0"/>
              <a:pPr>
                <a:defRPr/>
              </a:pPr>
              <a:t>‹#›</a:t>
            </a:fld>
            <a:endParaRPr lang="en-US"/>
          </a:p>
        </p:txBody>
      </p:sp>
    </p:spTree>
    <p:extLst>
      <p:ext uri="{BB962C8B-B14F-4D97-AF65-F5344CB8AC3E}">
        <p14:creationId xmlns:p14="http://schemas.microsoft.com/office/powerpoint/2010/main" val="334264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7159055E-6E51-4A62-A310-19F73BB299EA}" type="slidenum">
              <a:rPr lang="en-US" smtClean="0"/>
              <a:pPr>
                <a:defRPr/>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351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7159055E-6E51-4A62-A310-19F73BB299EA}" type="slidenum">
              <a:rPr lang="en-US" smtClean="0"/>
              <a:pPr>
                <a:defRPr/>
              </a:pPr>
              <a:t>‹#›</a:t>
            </a:fld>
            <a:endParaRPr lang="en-US"/>
          </a:p>
        </p:txBody>
      </p:sp>
    </p:spTree>
    <p:extLst>
      <p:ext uri="{BB962C8B-B14F-4D97-AF65-F5344CB8AC3E}">
        <p14:creationId xmlns:p14="http://schemas.microsoft.com/office/powerpoint/2010/main" val="551213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159055E-6E51-4A62-A310-19F73BB299EA}" type="slidenum">
              <a:rPr lang="en-US" smtClean="0"/>
              <a:pPr>
                <a:defRPr/>
              </a:pPr>
              <a:t>‹#›</a:t>
            </a:fld>
            <a:endParaRPr lang="en-US"/>
          </a:p>
        </p:txBody>
      </p:sp>
    </p:spTree>
    <p:extLst>
      <p:ext uri="{BB962C8B-B14F-4D97-AF65-F5344CB8AC3E}">
        <p14:creationId xmlns:p14="http://schemas.microsoft.com/office/powerpoint/2010/main" val="1279003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159055E-6E51-4A62-A310-19F73BB299EA}" type="slidenum">
              <a:rPr lang="en-US" smtClean="0"/>
              <a:pPr>
                <a:defRPr/>
              </a:pPr>
              <a:t>‹#›</a:t>
            </a:fld>
            <a:endParaRPr lang="en-US"/>
          </a:p>
        </p:txBody>
      </p:sp>
    </p:spTree>
    <p:extLst>
      <p:ext uri="{BB962C8B-B14F-4D97-AF65-F5344CB8AC3E}">
        <p14:creationId xmlns:p14="http://schemas.microsoft.com/office/powerpoint/2010/main" val="385887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53F8DD-375B-4B78-BBED-83F60382EF8E}" type="slidenum">
              <a:rPr lang="en-US" smtClean="0"/>
              <a:pPr>
                <a:defRPr/>
              </a:pPr>
              <a:t>‹#›</a:t>
            </a:fld>
            <a:endParaRPr lang="en-US"/>
          </a:p>
        </p:txBody>
      </p:sp>
    </p:spTree>
    <p:extLst>
      <p:ext uri="{BB962C8B-B14F-4D97-AF65-F5344CB8AC3E}">
        <p14:creationId xmlns:p14="http://schemas.microsoft.com/office/powerpoint/2010/main" val="2515227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pPr>
              <a:defRPr/>
            </a:pPr>
            <a:fld id="{2F657B9E-75DE-4838-9B4A-1F1A0756A0BB}" type="slidenum">
              <a:rPr lang="en-US" smtClean="0"/>
              <a:pPr>
                <a:defRPr/>
              </a:pPr>
              <a:t>‹#›</a:t>
            </a:fld>
            <a:endParaRPr lang="en-US"/>
          </a:p>
        </p:txBody>
      </p:sp>
    </p:spTree>
    <p:extLst>
      <p:ext uri="{BB962C8B-B14F-4D97-AF65-F5344CB8AC3E}">
        <p14:creationId xmlns:p14="http://schemas.microsoft.com/office/powerpoint/2010/main" val="88932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137E1E-1EB6-4A4E-83DD-2801855BD991}" type="slidenum">
              <a:rPr lang="en-US" smtClean="0"/>
              <a:pPr>
                <a:defRPr/>
              </a:pPr>
              <a:t>‹#›</a:t>
            </a:fld>
            <a:endParaRPr lang="en-US"/>
          </a:p>
        </p:txBody>
      </p:sp>
    </p:spTree>
    <p:extLst>
      <p:ext uri="{BB962C8B-B14F-4D97-AF65-F5344CB8AC3E}">
        <p14:creationId xmlns:p14="http://schemas.microsoft.com/office/powerpoint/2010/main" val="283093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3" cy="365125"/>
          </a:xfrm>
        </p:spPr>
        <p:txBody>
          <a:bodyPr/>
          <a:lstStyle/>
          <a:p>
            <a:pPr>
              <a:defRPr/>
            </a:pPr>
            <a:fld id="{5548AB53-25BD-478E-9350-A265746D66B0}" type="slidenum">
              <a:rPr lang="en-US" smtClean="0"/>
              <a:pPr>
                <a:defRPr/>
              </a:pPr>
              <a:t>‹#›</a:t>
            </a:fld>
            <a:endParaRPr lang="en-US"/>
          </a:p>
        </p:txBody>
      </p:sp>
    </p:spTree>
    <p:extLst>
      <p:ext uri="{BB962C8B-B14F-4D97-AF65-F5344CB8AC3E}">
        <p14:creationId xmlns:p14="http://schemas.microsoft.com/office/powerpoint/2010/main" val="365529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10EF0E-2DC6-4B35-B918-3E6C1ECC5DFD}" type="slidenum">
              <a:rPr lang="en-US" smtClean="0"/>
              <a:pPr>
                <a:defRPr/>
              </a:pPr>
              <a:t>‹#›</a:t>
            </a:fld>
            <a:endParaRPr lang="en-US"/>
          </a:p>
        </p:txBody>
      </p:sp>
    </p:spTree>
    <p:extLst>
      <p:ext uri="{BB962C8B-B14F-4D97-AF65-F5344CB8AC3E}">
        <p14:creationId xmlns:p14="http://schemas.microsoft.com/office/powerpoint/2010/main" val="265691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2E20547-1C8D-4958-9CAD-FF009300D480}" type="slidenum">
              <a:rPr lang="en-US" smtClean="0"/>
              <a:pPr>
                <a:defRPr/>
              </a:pPr>
              <a:t>‹#›</a:t>
            </a:fld>
            <a:endParaRPr lang="en-US"/>
          </a:p>
        </p:txBody>
      </p:sp>
    </p:spTree>
    <p:extLst>
      <p:ext uri="{BB962C8B-B14F-4D97-AF65-F5344CB8AC3E}">
        <p14:creationId xmlns:p14="http://schemas.microsoft.com/office/powerpoint/2010/main" val="408758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DD7E193-CA81-44EB-881E-3D470F95F4CD}" type="slidenum">
              <a:rPr lang="en-US" smtClean="0"/>
              <a:pPr>
                <a:defRPr/>
              </a:pPr>
              <a:t>‹#›</a:t>
            </a:fld>
            <a:endParaRPr lang="en-US"/>
          </a:p>
        </p:txBody>
      </p:sp>
    </p:spTree>
    <p:extLst>
      <p:ext uri="{BB962C8B-B14F-4D97-AF65-F5344CB8AC3E}">
        <p14:creationId xmlns:p14="http://schemas.microsoft.com/office/powerpoint/2010/main" val="275897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8D967DB-C1D3-45E7-BBB0-405C78CFB591}" type="slidenum">
              <a:rPr lang="en-US" smtClean="0"/>
              <a:pPr>
                <a:defRPr/>
              </a:pPr>
              <a:t>‹#›</a:t>
            </a:fld>
            <a:endParaRPr lang="en-US"/>
          </a:p>
        </p:txBody>
      </p:sp>
    </p:spTree>
    <p:extLst>
      <p:ext uri="{BB962C8B-B14F-4D97-AF65-F5344CB8AC3E}">
        <p14:creationId xmlns:p14="http://schemas.microsoft.com/office/powerpoint/2010/main" val="73747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0445947-C51F-4A36-98B2-DEC51C291BC3}" type="slidenum">
              <a:rPr lang="en-US" smtClean="0"/>
              <a:pPr>
                <a:defRPr/>
              </a:pPr>
              <a:t>‹#›</a:t>
            </a:fld>
            <a:endParaRPr lang="en-US"/>
          </a:p>
        </p:txBody>
      </p:sp>
    </p:spTree>
    <p:extLst>
      <p:ext uri="{BB962C8B-B14F-4D97-AF65-F5344CB8AC3E}">
        <p14:creationId xmlns:p14="http://schemas.microsoft.com/office/powerpoint/2010/main" val="245937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6A322E-402E-4329-9A7D-1E5D076C40C5}" type="slidenum">
              <a:rPr lang="en-US" smtClean="0"/>
              <a:pPr>
                <a:defRPr/>
              </a:pPr>
              <a:t>‹#›</a:t>
            </a:fld>
            <a:endParaRPr lang="en-US"/>
          </a:p>
        </p:txBody>
      </p:sp>
    </p:spTree>
    <p:extLst>
      <p:ext uri="{BB962C8B-B14F-4D97-AF65-F5344CB8AC3E}">
        <p14:creationId xmlns:p14="http://schemas.microsoft.com/office/powerpoint/2010/main" val="308079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chemeClr val="accent3">
              <a:lumMod val="75000"/>
            </a:schemeClr>
          </a:fgClr>
          <a:bgClr>
            <a:schemeClr val="bg1"/>
          </a:bgClr>
        </a:patt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7159055E-6E51-4A62-A310-19F73BB299EA}" type="slidenum">
              <a:rPr lang="en-US" smtClean="0"/>
              <a:pPr>
                <a:defRPr/>
              </a:pPr>
              <a:t>‹#›</a:t>
            </a:fld>
            <a:endParaRPr lang="en-US"/>
          </a:p>
        </p:txBody>
      </p:sp>
    </p:spTree>
    <p:extLst>
      <p:ext uri="{BB962C8B-B14F-4D97-AF65-F5344CB8AC3E}">
        <p14:creationId xmlns:p14="http://schemas.microsoft.com/office/powerpoint/2010/main" val="3976478653"/>
      </p:ext>
    </p:extLst>
  </p:cSld>
  <p:clrMap bg1="dk1" tx1="lt1" bg2="dk2" tx2="lt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 id="214748411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WordArt 4"/>
          <p:cNvSpPr>
            <a:spLocks noChangeArrowheads="1" noChangeShapeType="1" noTextEdit="1"/>
          </p:cNvSpPr>
          <p:nvPr/>
        </p:nvSpPr>
        <p:spPr bwMode="auto">
          <a:xfrm>
            <a:off x="1619672" y="428604"/>
            <a:ext cx="5953145" cy="785818"/>
          </a:xfrm>
          <a:prstGeom prst="rect">
            <a:avLst/>
          </a:prstGeom>
          <a:noFill/>
        </p:spPr>
        <p:style>
          <a:lnRef idx="0">
            <a:schemeClr val="accent4"/>
          </a:lnRef>
          <a:fillRef idx="3">
            <a:schemeClr val="accent4"/>
          </a:fillRef>
          <a:effectRef idx="3">
            <a:schemeClr val="accent4"/>
          </a:effectRef>
          <a:fontRef idx="minor">
            <a:schemeClr val="lt1"/>
          </a:fontRef>
        </p:style>
        <p:txBody>
          <a:bodyPr wrap="none" fromWordArt="1">
            <a:prstTxWarp prst="textPlain">
              <a:avLst>
                <a:gd name="adj" fmla="val 47352"/>
              </a:avLst>
            </a:prstTxWarp>
          </a:bodyPr>
          <a:lstStyle/>
          <a:p>
            <a:pPr algn="ctr">
              <a:defRPr/>
            </a:pPr>
            <a:r>
              <a:rPr lang="en-US" sz="3600" b="1" kern="10" dirty="0" err="1">
                <a:ln w="25400">
                  <a:solidFill>
                    <a:srgbClr val="FFFF00"/>
                  </a:solidFill>
                  <a:round/>
                  <a:headEnd/>
                  <a:tailEnd/>
                </a:ln>
                <a:solidFill>
                  <a:srgbClr val="FF0000"/>
                </a:solidFill>
                <a:effectLst>
                  <a:outerShdw blurRad="38100" dist="38100" dir="2700000" algn="tl">
                    <a:srgbClr val="000000">
                      <a:alpha val="43137"/>
                    </a:srgbClr>
                  </a:outerShdw>
                </a:effectLst>
                <a:latin typeface="PosterBodoni BT"/>
              </a:rPr>
              <a:t>Sekilas</a:t>
            </a:r>
            <a:r>
              <a:rPr lang="en-US" sz="3600" b="1" kern="10" dirty="0">
                <a:ln w="25400">
                  <a:solidFill>
                    <a:srgbClr val="FFFF00"/>
                  </a:solidFill>
                  <a:round/>
                  <a:headEnd/>
                  <a:tailEnd/>
                </a:ln>
                <a:solidFill>
                  <a:srgbClr val="FF0000"/>
                </a:solidFill>
                <a:effectLst>
                  <a:outerShdw blurRad="38100" dist="38100" dir="2700000" algn="tl">
                    <a:srgbClr val="000000">
                      <a:alpha val="43137"/>
                    </a:srgbClr>
                  </a:outerShdw>
                </a:effectLst>
                <a:latin typeface="PosterBodoni BT"/>
              </a:rPr>
              <a:t> </a:t>
            </a:r>
            <a:r>
              <a:rPr lang="en-US" sz="3600" b="1" kern="10" dirty="0" err="1">
                <a:ln w="25400">
                  <a:solidFill>
                    <a:srgbClr val="FFFF00"/>
                  </a:solidFill>
                  <a:round/>
                  <a:headEnd/>
                  <a:tailEnd/>
                </a:ln>
                <a:solidFill>
                  <a:srgbClr val="FF0000"/>
                </a:solidFill>
                <a:effectLst>
                  <a:outerShdw blurRad="38100" dist="38100" dir="2700000" algn="tl">
                    <a:srgbClr val="000000">
                      <a:alpha val="43137"/>
                    </a:srgbClr>
                  </a:outerShdw>
                </a:effectLst>
                <a:latin typeface="PosterBodoni BT"/>
              </a:rPr>
              <a:t>Profil</a:t>
            </a:r>
            <a:r>
              <a:rPr lang="en-US" sz="3600" b="1" kern="10" dirty="0">
                <a:ln w="25400">
                  <a:solidFill>
                    <a:srgbClr val="FFFF00"/>
                  </a:solidFill>
                  <a:round/>
                  <a:headEnd/>
                  <a:tailEnd/>
                </a:ln>
                <a:solidFill>
                  <a:srgbClr val="FF0000"/>
                </a:solidFill>
                <a:effectLst>
                  <a:outerShdw blurRad="38100" dist="38100" dir="2700000" algn="tl">
                    <a:srgbClr val="000000">
                      <a:alpha val="43137"/>
                    </a:srgbClr>
                  </a:outerShdw>
                </a:effectLst>
                <a:latin typeface="PosterBodoni BT"/>
              </a:rPr>
              <a:t> </a:t>
            </a:r>
          </a:p>
        </p:txBody>
      </p:sp>
      <p:sp>
        <p:nvSpPr>
          <p:cNvPr id="13" name="WordArt 4"/>
          <p:cNvSpPr>
            <a:spLocks noChangeArrowheads="1" noChangeShapeType="1" noTextEdit="1"/>
          </p:cNvSpPr>
          <p:nvPr/>
        </p:nvSpPr>
        <p:spPr bwMode="auto">
          <a:xfrm>
            <a:off x="1043608" y="3643313"/>
            <a:ext cx="7272338" cy="725487"/>
          </a:xfrm>
          <a:prstGeom prst="rect">
            <a:avLst/>
          </a:prstGeom>
        </p:spPr>
        <p:txBody>
          <a:bodyPr wrap="none" fromWordArt="1">
            <a:prstTxWarp prst="textPlain">
              <a:avLst>
                <a:gd name="adj" fmla="val 50000"/>
              </a:avLst>
            </a:prstTxWarp>
          </a:bodyPr>
          <a:lstStyle/>
          <a:p>
            <a:pPr algn="ctr"/>
            <a:r>
              <a:rPr lang="id-ID" sz="3600" b="1" kern="10" dirty="0">
                <a:ln w="25400">
                  <a:solidFill>
                    <a:srgbClr val="FFFF00"/>
                  </a:solidFill>
                  <a:round/>
                  <a:headEnd/>
                  <a:tailEnd/>
                </a:ln>
                <a:solidFill>
                  <a:srgbClr val="FF0000"/>
                </a:solidFill>
                <a:latin typeface="PosterBodoni BT"/>
              </a:rPr>
              <a:t>FAKULTAS ILMU KEOLAHRAGAAN</a:t>
            </a:r>
          </a:p>
        </p:txBody>
      </p:sp>
      <p:sp>
        <p:nvSpPr>
          <p:cNvPr id="14" name="WordArt 4"/>
          <p:cNvSpPr>
            <a:spLocks noChangeArrowheads="1" noChangeShapeType="1" noTextEdit="1"/>
          </p:cNvSpPr>
          <p:nvPr/>
        </p:nvSpPr>
        <p:spPr bwMode="auto">
          <a:xfrm>
            <a:off x="2160810" y="4797152"/>
            <a:ext cx="4643438" cy="542057"/>
          </a:xfrm>
          <a:prstGeom prst="rect">
            <a:avLst/>
          </a:prstGeom>
        </p:spPr>
        <p:txBody>
          <a:bodyPr wrap="none" fromWordArt="1">
            <a:prstTxWarp prst="textPlain">
              <a:avLst>
                <a:gd name="adj" fmla="val 50000"/>
              </a:avLst>
            </a:prstTxWarp>
          </a:bodyPr>
          <a:lstStyle/>
          <a:p>
            <a:pPr algn="ctr"/>
            <a:r>
              <a:rPr lang="id-ID" sz="3600" b="1" kern="10" dirty="0">
                <a:ln w="25400">
                  <a:solidFill>
                    <a:srgbClr val="FFFF00"/>
                  </a:solidFill>
                  <a:round/>
                  <a:headEnd/>
                  <a:tailEnd/>
                </a:ln>
                <a:solidFill>
                  <a:srgbClr val="FF0000"/>
                </a:solidFill>
                <a:latin typeface="PosterBodoni BT"/>
              </a:rPr>
              <a:t>UNIVERSITAS NEGERI MALANG</a:t>
            </a:r>
          </a:p>
        </p:txBody>
      </p:sp>
      <p:sp>
        <p:nvSpPr>
          <p:cNvPr id="15" name="WordArt 4"/>
          <p:cNvSpPr>
            <a:spLocks noChangeArrowheads="1" noChangeShapeType="1" noTextEdit="1"/>
          </p:cNvSpPr>
          <p:nvPr/>
        </p:nvSpPr>
        <p:spPr bwMode="auto">
          <a:xfrm>
            <a:off x="3295823" y="5857875"/>
            <a:ext cx="2500313" cy="439738"/>
          </a:xfrm>
          <a:prstGeom prst="rect">
            <a:avLst/>
          </a:prstGeom>
        </p:spPr>
        <p:txBody>
          <a:bodyPr wrap="none" fromWordArt="1">
            <a:prstTxWarp prst="textPlain">
              <a:avLst>
                <a:gd name="adj" fmla="val 50000"/>
              </a:avLst>
            </a:prstTxWarp>
          </a:bodyPr>
          <a:lstStyle/>
          <a:p>
            <a:pPr algn="ctr"/>
            <a:r>
              <a:rPr lang="id-ID" sz="3600" b="1" kern="10" dirty="0" smtClean="0">
                <a:ln w="25400">
                  <a:solidFill>
                    <a:srgbClr val="FFFF00"/>
                  </a:solidFill>
                  <a:round/>
                  <a:headEnd/>
                  <a:tailEnd/>
                </a:ln>
                <a:solidFill>
                  <a:srgbClr val="FF0066"/>
                </a:solidFill>
                <a:latin typeface="PosterBodoni BT"/>
              </a:rPr>
              <a:t>2019</a:t>
            </a:r>
            <a:endParaRPr lang="id-ID" sz="3600" b="1" kern="10" dirty="0">
              <a:ln w="25400">
                <a:solidFill>
                  <a:srgbClr val="FFFF00"/>
                </a:solidFill>
                <a:round/>
                <a:headEnd/>
                <a:tailEnd/>
              </a:ln>
              <a:solidFill>
                <a:srgbClr val="FF0066"/>
              </a:solidFill>
              <a:latin typeface="PosterBodoni BT"/>
            </a:endParaRPr>
          </a:p>
        </p:txBody>
      </p:sp>
      <p:pic>
        <p:nvPicPr>
          <p:cNvPr id="8201" name="Picture 14" descr="F:\pribadi\Bingkai-LOGO\logo\Pemerintahan\Logo\UM.JPG"/>
          <p:cNvPicPr>
            <a:picLocks noChangeAspect="1" noChangeArrowheads="1"/>
          </p:cNvPicPr>
          <p:nvPr/>
        </p:nvPicPr>
        <p:blipFill>
          <a:blip r:embed="rId2" cstate="print"/>
          <a:stretch>
            <a:fillRect/>
          </a:stretch>
        </p:blipFill>
        <p:spPr bwMode="auto">
          <a:xfrm>
            <a:off x="3635896" y="1647031"/>
            <a:ext cx="1714500" cy="1714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down)">
                                      <p:cBhvr>
                                        <p:cTn id="7" dur="580">
                                          <p:stCondLst>
                                            <p:cond delay="0"/>
                                          </p:stCondLst>
                                        </p:cTn>
                                        <p:tgtEl>
                                          <p:spTgt spid="38916"/>
                                        </p:tgtEl>
                                      </p:cBhvr>
                                    </p:animEffect>
                                    <p:anim calcmode="lin" valueType="num">
                                      <p:cBhvr>
                                        <p:cTn id="8" dur="1822" tmFilter="0,0; 0.14,0.36; 0.43,0.73; 0.71,0.91; 1.0,1.0">
                                          <p:stCondLst>
                                            <p:cond delay="0"/>
                                          </p:stCondLst>
                                        </p:cTn>
                                        <p:tgtEl>
                                          <p:spTgt spid="389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6"/>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6"/>
                                        </p:tgtEl>
                                      </p:cBhvr>
                                      <p:to x="100000" y="60000"/>
                                    </p:animScale>
                                    <p:animScale>
                                      <p:cBhvr>
                                        <p:cTn id="14" dur="166" decel="50000">
                                          <p:stCondLst>
                                            <p:cond delay="676"/>
                                          </p:stCondLst>
                                        </p:cTn>
                                        <p:tgtEl>
                                          <p:spTgt spid="38916"/>
                                        </p:tgtEl>
                                      </p:cBhvr>
                                      <p:to x="100000" y="100000"/>
                                    </p:animScale>
                                    <p:animScale>
                                      <p:cBhvr>
                                        <p:cTn id="15" dur="26">
                                          <p:stCondLst>
                                            <p:cond delay="1312"/>
                                          </p:stCondLst>
                                        </p:cTn>
                                        <p:tgtEl>
                                          <p:spTgt spid="38916"/>
                                        </p:tgtEl>
                                      </p:cBhvr>
                                      <p:to x="100000" y="80000"/>
                                    </p:animScale>
                                    <p:animScale>
                                      <p:cBhvr>
                                        <p:cTn id="16" dur="166" decel="50000">
                                          <p:stCondLst>
                                            <p:cond delay="1338"/>
                                          </p:stCondLst>
                                        </p:cTn>
                                        <p:tgtEl>
                                          <p:spTgt spid="38916"/>
                                        </p:tgtEl>
                                      </p:cBhvr>
                                      <p:to x="100000" y="100000"/>
                                    </p:animScale>
                                    <p:animScale>
                                      <p:cBhvr>
                                        <p:cTn id="17" dur="26">
                                          <p:stCondLst>
                                            <p:cond delay="1642"/>
                                          </p:stCondLst>
                                        </p:cTn>
                                        <p:tgtEl>
                                          <p:spTgt spid="38916"/>
                                        </p:tgtEl>
                                      </p:cBhvr>
                                      <p:to x="100000" y="90000"/>
                                    </p:animScale>
                                    <p:animScale>
                                      <p:cBhvr>
                                        <p:cTn id="18" dur="166" decel="50000">
                                          <p:stCondLst>
                                            <p:cond delay="1668"/>
                                          </p:stCondLst>
                                        </p:cTn>
                                        <p:tgtEl>
                                          <p:spTgt spid="38916"/>
                                        </p:tgtEl>
                                      </p:cBhvr>
                                      <p:to x="100000" y="100000"/>
                                    </p:animScale>
                                    <p:animScale>
                                      <p:cBhvr>
                                        <p:cTn id="19" dur="26">
                                          <p:stCondLst>
                                            <p:cond delay="1808"/>
                                          </p:stCondLst>
                                        </p:cTn>
                                        <p:tgtEl>
                                          <p:spTgt spid="38916"/>
                                        </p:tgtEl>
                                      </p:cBhvr>
                                      <p:to x="100000" y="95000"/>
                                    </p:animScale>
                                    <p:animScale>
                                      <p:cBhvr>
                                        <p:cTn id="20" dur="166" decel="50000">
                                          <p:stCondLst>
                                            <p:cond delay="1834"/>
                                          </p:stCondLst>
                                        </p:cTn>
                                        <p:tgtEl>
                                          <p:spTgt spid="38916"/>
                                        </p:tgtEl>
                                      </p:cBhvr>
                                      <p:to x="100000" y="100000"/>
                                    </p:animScale>
                                  </p:childTnLst>
                                </p:cTn>
                              </p:par>
                            </p:childTnLst>
                          </p:cTn>
                        </p:par>
                        <p:par>
                          <p:cTn id="21" fill="hold">
                            <p:stCondLst>
                              <p:cond delay="2000"/>
                            </p:stCondLst>
                            <p:childTnLst>
                              <p:par>
                                <p:cTn id="22" presetID="29" presetClass="entr" presetSubtype="0" fill="hold" nodeType="afterEffect">
                                  <p:stCondLst>
                                    <p:cond delay="0"/>
                                  </p:stCondLst>
                                  <p:childTnLst>
                                    <p:set>
                                      <p:cBhvr>
                                        <p:cTn id="23" dur="1" fill="hold">
                                          <p:stCondLst>
                                            <p:cond delay="0"/>
                                          </p:stCondLst>
                                        </p:cTn>
                                        <p:tgtEl>
                                          <p:spTgt spid="38916"/>
                                        </p:tgtEl>
                                        <p:attrNameLst>
                                          <p:attrName>style.visibility</p:attrName>
                                        </p:attrNameLst>
                                      </p:cBhvr>
                                      <p:to>
                                        <p:strVal val="visible"/>
                                      </p:to>
                                    </p:set>
                                    <p:anim calcmode="lin" valueType="num">
                                      <p:cBhvr>
                                        <p:cTn id="24" dur="1000" fill="hold"/>
                                        <p:tgtEl>
                                          <p:spTgt spid="38916"/>
                                        </p:tgtEl>
                                        <p:attrNameLst>
                                          <p:attrName>ppt_x</p:attrName>
                                        </p:attrNameLst>
                                      </p:cBhvr>
                                      <p:tavLst>
                                        <p:tav tm="0">
                                          <p:val>
                                            <p:strVal val="#ppt_x-.2"/>
                                          </p:val>
                                        </p:tav>
                                        <p:tav tm="100000">
                                          <p:val>
                                            <p:strVal val="#ppt_x"/>
                                          </p:val>
                                        </p:tav>
                                      </p:tavLst>
                                    </p:anim>
                                    <p:anim calcmode="lin" valueType="num">
                                      <p:cBhvr>
                                        <p:cTn id="25" dur="1000" fill="hold"/>
                                        <p:tgtEl>
                                          <p:spTgt spid="389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8916"/>
                                        </p:tgtEl>
                                      </p:cBhvr>
                                    </p:animEffect>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par>
                          <p:cTn id="44" fill="hold">
                            <p:stCondLst>
                              <p:cond delay="5000"/>
                            </p:stCondLst>
                            <p:childTnLst>
                              <p:par>
                                <p:cTn id="45" presetID="29" presetClass="entr" presetSubtype="0" fill="hold" grpId="1"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ppt_x</p:attrName>
                                        </p:attrNameLst>
                                      </p:cBhvr>
                                      <p:tavLst>
                                        <p:tav tm="0">
                                          <p:val>
                                            <p:strVal val="#ppt_x-.2"/>
                                          </p:val>
                                        </p:tav>
                                        <p:tav tm="100000">
                                          <p:val>
                                            <p:strVal val="#ppt_x"/>
                                          </p:val>
                                        </p:tav>
                                      </p:tavLst>
                                    </p:anim>
                                    <p:anim calcmode="lin" valueType="num">
                                      <p:cBhvr>
                                        <p:cTn id="4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3"/>
                                        </p:tgtEl>
                                      </p:cBhvr>
                                    </p:animEffect>
                                  </p:childTnLst>
                                </p:cTn>
                              </p:par>
                            </p:childTnLst>
                          </p:cTn>
                        </p:par>
                        <p:par>
                          <p:cTn id="50" fill="hold">
                            <p:stCondLst>
                              <p:cond delay="6000"/>
                            </p:stCondLst>
                            <p:childTnLst>
                              <p:par>
                                <p:cTn id="51" presetID="26"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80">
                                          <p:stCondLst>
                                            <p:cond delay="0"/>
                                          </p:stCondLst>
                                        </p:cTn>
                                        <p:tgtEl>
                                          <p:spTgt spid="14"/>
                                        </p:tgtEl>
                                      </p:cBhvr>
                                    </p:animEffect>
                                    <p:anim calcmode="lin" valueType="num">
                                      <p:cBhvr>
                                        <p:cTn id="5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9" dur="26">
                                          <p:stCondLst>
                                            <p:cond delay="650"/>
                                          </p:stCondLst>
                                        </p:cTn>
                                        <p:tgtEl>
                                          <p:spTgt spid="14"/>
                                        </p:tgtEl>
                                      </p:cBhvr>
                                      <p:to x="100000" y="60000"/>
                                    </p:animScale>
                                    <p:animScale>
                                      <p:cBhvr>
                                        <p:cTn id="60" dur="166" decel="50000">
                                          <p:stCondLst>
                                            <p:cond delay="676"/>
                                          </p:stCondLst>
                                        </p:cTn>
                                        <p:tgtEl>
                                          <p:spTgt spid="14"/>
                                        </p:tgtEl>
                                      </p:cBhvr>
                                      <p:to x="100000" y="100000"/>
                                    </p:animScale>
                                    <p:animScale>
                                      <p:cBhvr>
                                        <p:cTn id="61" dur="26">
                                          <p:stCondLst>
                                            <p:cond delay="1312"/>
                                          </p:stCondLst>
                                        </p:cTn>
                                        <p:tgtEl>
                                          <p:spTgt spid="14"/>
                                        </p:tgtEl>
                                      </p:cBhvr>
                                      <p:to x="100000" y="80000"/>
                                    </p:animScale>
                                    <p:animScale>
                                      <p:cBhvr>
                                        <p:cTn id="62" dur="166" decel="50000">
                                          <p:stCondLst>
                                            <p:cond delay="1338"/>
                                          </p:stCondLst>
                                        </p:cTn>
                                        <p:tgtEl>
                                          <p:spTgt spid="14"/>
                                        </p:tgtEl>
                                      </p:cBhvr>
                                      <p:to x="100000" y="100000"/>
                                    </p:animScale>
                                    <p:animScale>
                                      <p:cBhvr>
                                        <p:cTn id="63" dur="26">
                                          <p:stCondLst>
                                            <p:cond delay="1642"/>
                                          </p:stCondLst>
                                        </p:cTn>
                                        <p:tgtEl>
                                          <p:spTgt spid="14"/>
                                        </p:tgtEl>
                                      </p:cBhvr>
                                      <p:to x="100000" y="90000"/>
                                    </p:animScale>
                                    <p:animScale>
                                      <p:cBhvr>
                                        <p:cTn id="64" dur="166" decel="50000">
                                          <p:stCondLst>
                                            <p:cond delay="1668"/>
                                          </p:stCondLst>
                                        </p:cTn>
                                        <p:tgtEl>
                                          <p:spTgt spid="14"/>
                                        </p:tgtEl>
                                      </p:cBhvr>
                                      <p:to x="100000" y="100000"/>
                                    </p:animScale>
                                    <p:animScale>
                                      <p:cBhvr>
                                        <p:cTn id="65" dur="26">
                                          <p:stCondLst>
                                            <p:cond delay="1808"/>
                                          </p:stCondLst>
                                        </p:cTn>
                                        <p:tgtEl>
                                          <p:spTgt spid="14"/>
                                        </p:tgtEl>
                                      </p:cBhvr>
                                      <p:to x="100000" y="95000"/>
                                    </p:animScale>
                                    <p:animScale>
                                      <p:cBhvr>
                                        <p:cTn id="66" dur="166" decel="50000">
                                          <p:stCondLst>
                                            <p:cond delay="1834"/>
                                          </p:stCondLst>
                                        </p:cTn>
                                        <p:tgtEl>
                                          <p:spTgt spid="14"/>
                                        </p:tgtEl>
                                      </p:cBhvr>
                                      <p:to x="100000" y="100000"/>
                                    </p:animScale>
                                  </p:childTnLst>
                                </p:cTn>
                              </p:par>
                            </p:childTnLst>
                          </p:cTn>
                        </p:par>
                        <p:par>
                          <p:cTn id="67" fill="hold">
                            <p:stCondLst>
                              <p:cond delay="8000"/>
                            </p:stCondLst>
                            <p:childTnLst>
                              <p:par>
                                <p:cTn id="68" presetID="29" presetClass="entr" presetSubtype="0" fill="hold" grpId="1"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ppt_x</p:attrName>
                                        </p:attrNameLst>
                                      </p:cBhvr>
                                      <p:tavLst>
                                        <p:tav tm="0">
                                          <p:val>
                                            <p:strVal val="#ppt_x-.2"/>
                                          </p:val>
                                        </p:tav>
                                        <p:tav tm="100000">
                                          <p:val>
                                            <p:strVal val="#ppt_x"/>
                                          </p:val>
                                        </p:tav>
                                      </p:tavLst>
                                    </p:anim>
                                    <p:anim calcmode="lin" valueType="num">
                                      <p:cBhvr>
                                        <p:cTn id="7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4"/>
                                        </p:tgtEl>
                                      </p:cBhvr>
                                    </p:animEffect>
                                  </p:childTnLst>
                                </p:cTn>
                              </p:par>
                            </p:childTnLst>
                          </p:cTn>
                        </p:par>
                        <p:par>
                          <p:cTn id="73" fill="hold">
                            <p:stCondLst>
                              <p:cond delay="9000"/>
                            </p:stCondLst>
                            <p:childTnLst>
                              <p:par>
                                <p:cTn id="74" presetID="26"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80">
                                          <p:stCondLst>
                                            <p:cond delay="0"/>
                                          </p:stCondLst>
                                        </p:cTn>
                                        <p:tgtEl>
                                          <p:spTgt spid="15"/>
                                        </p:tgtEl>
                                      </p:cBhvr>
                                    </p:animEffect>
                                    <p:anim calcmode="lin" valueType="num">
                                      <p:cBhvr>
                                        <p:cTn id="7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2" dur="26">
                                          <p:stCondLst>
                                            <p:cond delay="650"/>
                                          </p:stCondLst>
                                        </p:cTn>
                                        <p:tgtEl>
                                          <p:spTgt spid="15"/>
                                        </p:tgtEl>
                                      </p:cBhvr>
                                      <p:to x="100000" y="60000"/>
                                    </p:animScale>
                                    <p:animScale>
                                      <p:cBhvr>
                                        <p:cTn id="83" dur="166" decel="50000">
                                          <p:stCondLst>
                                            <p:cond delay="676"/>
                                          </p:stCondLst>
                                        </p:cTn>
                                        <p:tgtEl>
                                          <p:spTgt spid="15"/>
                                        </p:tgtEl>
                                      </p:cBhvr>
                                      <p:to x="100000" y="100000"/>
                                    </p:animScale>
                                    <p:animScale>
                                      <p:cBhvr>
                                        <p:cTn id="84" dur="26">
                                          <p:stCondLst>
                                            <p:cond delay="1312"/>
                                          </p:stCondLst>
                                        </p:cTn>
                                        <p:tgtEl>
                                          <p:spTgt spid="15"/>
                                        </p:tgtEl>
                                      </p:cBhvr>
                                      <p:to x="100000" y="80000"/>
                                    </p:animScale>
                                    <p:animScale>
                                      <p:cBhvr>
                                        <p:cTn id="85" dur="166" decel="50000">
                                          <p:stCondLst>
                                            <p:cond delay="1338"/>
                                          </p:stCondLst>
                                        </p:cTn>
                                        <p:tgtEl>
                                          <p:spTgt spid="15"/>
                                        </p:tgtEl>
                                      </p:cBhvr>
                                      <p:to x="100000" y="100000"/>
                                    </p:animScale>
                                    <p:animScale>
                                      <p:cBhvr>
                                        <p:cTn id="86" dur="26">
                                          <p:stCondLst>
                                            <p:cond delay="1642"/>
                                          </p:stCondLst>
                                        </p:cTn>
                                        <p:tgtEl>
                                          <p:spTgt spid="15"/>
                                        </p:tgtEl>
                                      </p:cBhvr>
                                      <p:to x="100000" y="90000"/>
                                    </p:animScale>
                                    <p:animScale>
                                      <p:cBhvr>
                                        <p:cTn id="87" dur="166" decel="50000">
                                          <p:stCondLst>
                                            <p:cond delay="1668"/>
                                          </p:stCondLst>
                                        </p:cTn>
                                        <p:tgtEl>
                                          <p:spTgt spid="15"/>
                                        </p:tgtEl>
                                      </p:cBhvr>
                                      <p:to x="100000" y="100000"/>
                                    </p:animScale>
                                    <p:animScale>
                                      <p:cBhvr>
                                        <p:cTn id="88" dur="26">
                                          <p:stCondLst>
                                            <p:cond delay="1808"/>
                                          </p:stCondLst>
                                        </p:cTn>
                                        <p:tgtEl>
                                          <p:spTgt spid="15"/>
                                        </p:tgtEl>
                                      </p:cBhvr>
                                      <p:to x="100000" y="95000"/>
                                    </p:animScale>
                                    <p:animScale>
                                      <p:cBhvr>
                                        <p:cTn id="89" dur="166" decel="50000">
                                          <p:stCondLst>
                                            <p:cond delay="1834"/>
                                          </p:stCondLst>
                                        </p:cTn>
                                        <p:tgtEl>
                                          <p:spTgt spid="15"/>
                                        </p:tgtEl>
                                      </p:cBhvr>
                                      <p:to x="100000" y="100000"/>
                                    </p:animScale>
                                  </p:childTnLst>
                                </p:cTn>
                              </p:par>
                            </p:childTnLst>
                          </p:cTn>
                        </p:par>
                        <p:par>
                          <p:cTn id="90" fill="hold">
                            <p:stCondLst>
                              <p:cond delay="11000"/>
                            </p:stCondLst>
                            <p:childTnLst>
                              <p:par>
                                <p:cTn id="91" presetID="29" presetClass="entr" presetSubtype="0" fill="hold" grpId="1" nodeType="after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1000" fill="hold"/>
                                        <p:tgtEl>
                                          <p:spTgt spid="15"/>
                                        </p:tgtEl>
                                        <p:attrNameLst>
                                          <p:attrName>ppt_x</p:attrName>
                                        </p:attrNameLst>
                                      </p:cBhvr>
                                      <p:tavLst>
                                        <p:tav tm="0">
                                          <p:val>
                                            <p:strVal val="#ppt_x-.2"/>
                                          </p:val>
                                        </p:tav>
                                        <p:tav tm="100000">
                                          <p:val>
                                            <p:strVal val="#ppt_x"/>
                                          </p:val>
                                        </p:tav>
                                      </p:tavLst>
                                    </p:anim>
                                    <p:anim calcmode="lin" valueType="num">
                                      <p:cBhvr>
                                        <p:cTn id="9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31640" y="260648"/>
            <a:ext cx="6912768" cy="5040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sz="2000" b="1" dirty="0" smtClean="0">
                <a:solidFill>
                  <a:schemeClr val="bg1"/>
                </a:solidFill>
                <a:latin typeface="Bell MT" panose="02020503060305020303" pitchFamily="18" charset="0"/>
              </a:rPr>
              <a:t>FASILITAS FAKULTAS ILMU KEOLAHRAGAAN</a:t>
            </a:r>
            <a:endParaRPr lang="id-ID" sz="2400" b="1" dirty="0">
              <a:solidFill>
                <a:schemeClr val="bg1"/>
              </a:solidFill>
              <a:latin typeface="Bell MT" panose="020205030603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498" y="1910219"/>
            <a:ext cx="3898796" cy="2581429"/>
          </a:xfrm>
          <a:prstGeom prst="rect">
            <a:avLst/>
          </a:prstGeom>
        </p:spPr>
      </p:pic>
      <p:sp>
        <p:nvSpPr>
          <p:cNvPr id="8" name="Flowchart: Terminator 7"/>
          <p:cNvSpPr/>
          <p:nvPr/>
        </p:nvSpPr>
        <p:spPr>
          <a:xfrm>
            <a:off x="49282" y="4600428"/>
            <a:ext cx="2088232" cy="360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Lapangan sepak bola</a:t>
            </a:r>
            <a:endParaRPr lang="id-ID" sz="1400" dirty="0"/>
          </a:p>
        </p:txBody>
      </p:sp>
      <p:sp>
        <p:nvSpPr>
          <p:cNvPr id="10" name="Flowchart: Terminator 9"/>
          <p:cNvSpPr/>
          <p:nvPr/>
        </p:nvSpPr>
        <p:spPr>
          <a:xfrm>
            <a:off x="3232524" y="1055730"/>
            <a:ext cx="2088232" cy="360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Gedung kenanga</a:t>
            </a:r>
            <a:endParaRPr lang="id-ID"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534" y="857877"/>
            <a:ext cx="3121152" cy="206654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8029" y="4581960"/>
            <a:ext cx="3187398" cy="211040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1652" y="3479324"/>
            <a:ext cx="3672348" cy="2431496"/>
          </a:xfrm>
          <a:prstGeom prst="rect">
            <a:avLst/>
          </a:prstGeom>
        </p:spPr>
      </p:pic>
      <p:sp>
        <p:nvSpPr>
          <p:cNvPr id="17" name="Flowchart: Terminator 16"/>
          <p:cNvSpPr/>
          <p:nvPr/>
        </p:nvSpPr>
        <p:spPr>
          <a:xfrm>
            <a:off x="49282" y="1526776"/>
            <a:ext cx="2088232" cy="360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Gedung anggrek</a:t>
            </a:r>
            <a:endParaRPr lang="id-ID" sz="1400" dirty="0"/>
          </a:p>
        </p:txBody>
      </p:sp>
      <p:sp>
        <p:nvSpPr>
          <p:cNvPr id="18" name="Flowchart: Terminator 17"/>
          <p:cNvSpPr/>
          <p:nvPr/>
        </p:nvSpPr>
        <p:spPr>
          <a:xfrm>
            <a:off x="5385427" y="3117370"/>
            <a:ext cx="2088232" cy="360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Kolam renang </a:t>
            </a:r>
            <a:endParaRPr lang="id-ID"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8" y="783836"/>
            <a:ext cx="4279452" cy="2565999"/>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516" y="4221087"/>
            <a:ext cx="4680520" cy="18722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8019" y="696706"/>
            <a:ext cx="4141760" cy="2596689"/>
          </a:xfrm>
          <a:prstGeom prst="rect">
            <a:avLst/>
          </a:prstGeom>
        </p:spPr>
      </p:pic>
      <p:sp>
        <p:nvSpPr>
          <p:cNvPr id="7" name="Flowchart: Terminator 6"/>
          <p:cNvSpPr/>
          <p:nvPr/>
        </p:nvSpPr>
        <p:spPr>
          <a:xfrm>
            <a:off x="215516" y="368660"/>
            <a:ext cx="2088232" cy="360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Lapangan Tenis </a:t>
            </a:r>
            <a:endParaRPr lang="id-ID" sz="1400" dirty="0"/>
          </a:p>
        </p:txBody>
      </p:sp>
      <p:sp>
        <p:nvSpPr>
          <p:cNvPr id="8" name="Flowchart: Terminator 7"/>
          <p:cNvSpPr/>
          <p:nvPr/>
        </p:nvSpPr>
        <p:spPr>
          <a:xfrm>
            <a:off x="111979" y="3843608"/>
            <a:ext cx="2479158" cy="37747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Lapangan Bola Basket</a:t>
            </a:r>
            <a:endParaRPr lang="id-ID" sz="1400" dirty="0"/>
          </a:p>
        </p:txBody>
      </p:sp>
      <p:sp>
        <p:nvSpPr>
          <p:cNvPr id="9" name="Flowchart: Terminator 8"/>
          <p:cNvSpPr/>
          <p:nvPr/>
        </p:nvSpPr>
        <p:spPr>
          <a:xfrm>
            <a:off x="4660667" y="300217"/>
            <a:ext cx="2088232" cy="360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Lapangan Bola Voli</a:t>
            </a:r>
            <a:endParaRPr lang="id-ID" sz="14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3911968"/>
            <a:ext cx="3735671" cy="2490447"/>
          </a:xfrm>
          <a:prstGeom prst="rect">
            <a:avLst/>
          </a:prstGeom>
        </p:spPr>
      </p:pic>
      <p:sp>
        <p:nvSpPr>
          <p:cNvPr id="11" name="Flowchart: Terminator 10"/>
          <p:cNvSpPr/>
          <p:nvPr/>
        </p:nvSpPr>
        <p:spPr>
          <a:xfrm>
            <a:off x="4896036" y="3534489"/>
            <a:ext cx="2479158" cy="37747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Fitness </a:t>
            </a:r>
            <a:endParaRPr lang="id-ID" sz="1400" dirty="0"/>
          </a:p>
        </p:txBody>
      </p:sp>
    </p:spTree>
    <p:extLst>
      <p:ext uri="{BB962C8B-B14F-4D97-AF65-F5344CB8AC3E}">
        <p14:creationId xmlns:p14="http://schemas.microsoft.com/office/powerpoint/2010/main" val="3905080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iped Right Arrow 3"/>
          <p:cNvSpPr/>
          <p:nvPr/>
        </p:nvSpPr>
        <p:spPr>
          <a:xfrm>
            <a:off x="179512" y="0"/>
            <a:ext cx="2736304" cy="792088"/>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000" dirty="0" smtClean="0">
                <a:latin typeface="Bell MT" panose="02020503060305020303" pitchFamily="18" charset="0"/>
              </a:rPr>
              <a:t>Laboratorium </a:t>
            </a:r>
            <a:endParaRPr lang="id-ID" sz="2000" dirty="0">
              <a:latin typeface="Bell MT" panose="02020503060305020303" pitchFamily="18" charset="0"/>
            </a:endParaRPr>
          </a:p>
        </p:txBody>
      </p:sp>
      <p:sp>
        <p:nvSpPr>
          <p:cNvPr id="2" name="Rectangle 1"/>
          <p:cNvSpPr/>
          <p:nvPr/>
        </p:nvSpPr>
        <p:spPr>
          <a:xfrm>
            <a:off x="539552" y="1052736"/>
            <a:ext cx="8352928" cy="32403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d-ID" sz="2000" dirty="0" smtClean="0">
                <a:solidFill>
                  <a:schemeClr val="bg1"/>
                </a:solidFill>
                <a:latin typeface="Bell MT" panose="02020503060305020303" pitchFamily="18" charset="0"/>
                <a:ea typeface="Batang" pitchFamily="18" charset="-127"/>
                <a:cs typeface="Estrangelo Edessa" pitchFamily="66" charset="0"/>
              </a:rPr>
              <a:t>	</a:t>
            </a:r>
          </a:p>
          <a:p>
            <a:pPr algn="just"/>
            <a:r>
              <a:rPr lang="id-ID" sz="2000" dirty="0">
                <a:solidFill>
                  <a:schemeClr val="bg1"/>
                </a:solidFill>
                <a:latin typeface="Bell MT" panose="02020503060305020303" pitchFamily="18" charset="0"/>
                <a:ea typeface="Batang" pitchFamily="18" charset="-127"/>
                <a:cs typeface="Estrangelo Edessa" pitchFamily="66" charset="0"/>
              </a:rPr>
              <a:t>	</a:t>
            </a:r>
            <a:r>
              <a:rPr lang="en-US" sz="2000" dirty="0" err="1" smtClean="0">
                <a:solidFill>
                  <a:schemeClr val="bg1"/>
                </a:solidFill>
                <a:latin typeface="Bell MT" panose="02020503060305020303" pitchFamily="18" charset="0"/>
                <a:ea typeface="Batang" pitchFamily="18" charset="-127"/>
                <a:cs typeface="Estrangelo Edessa" pitchFamily="66" charset="0"/>
              </a:rPr>
              <a:t>Laboratorium</a:t>
            </a:r>
            <a:r>
              <a:rPr lang="en-US" sz="2000" dirty="0" smtClean="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terbuka</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adalah</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ruang</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dengan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seperangkat</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peralatan</a:t>
            </a:r>
            <a:r>
              <a:rPr lang="en-US" sz="2000" dirty="0">
                <a:solidFill>
                  <a:schemeClr val="bg1"/>
                </a:solidFill>
                <a:latin typeface="Bell MT" panose="02020503060305020303" pitchFamily="18" charset="0"/>
                <a:ea typeface="Batang" pitchFamily="18" charset="-127"/>
                <a:cs typeface="Estrangelo Edessa" pitchFamily="66" charset="0"/>
              </a:rPr>
              <a:t> yang </a:t>
            </a:r>
            <a:r>
              <a:rPr lang="en-US" sz="2000" dirty="0" err="1">
                <a:solidFill>
                  <a:schemeClr val="bg1"/>
                </a:solidFill>
                <a:latin typeface="Bell MT" panose="02020503060305020303" pitchFamily="18" charset="0"/>
                <a:ea typeface="Batang" pitchFamily="18" charset="-127"/>
                <a:cs typeface="Estrangelo Edessa" pitchFamily="66" charset="0"/>
              </a:rPr>
              <a:t>digunakan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untuk</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mendukung</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pelaksanaan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praktikum</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percobaan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penelitian</a:t>
            </a:r>
            <a:r>
              <a:rPr lang="en-US" sz="2000" dirty="0">
                <a:solidFill>
                  <a:schemeClr val="bg1"/>
                </a:solidFill>
                <a:latin typeface="Bell MT" panose="02020503060305020303" pitchFamily="18" charset="0"/>
                <a:ea typeface="Batang" pitchFamily="18" charset="-127"/>
                <a:cs typeface="Estrangelo Edessa" pitchFamily="66" charset="0"/>
              </a:rPr>
              <a:t> di </a:t>
            </a:r>
            <a:r>
              <a:rPr lang="en-US" sz="2000" dirty="0" err="1">
                <a:solidFill>
                  <a:schemeClr val="bg1"/>
                </a:solidFill>
                <a:latin typeface="Bell MT" panose="02020503060305020303" pitchFamily="18" charset="0"/>
                <a:ea typeface="Batang" pitchFamily="18" charset="-127"/>
                <a:cs typeface="Estrangelo Edessa" pitchFamily="66" charset="0"/>
              </a:rPr>
              <a:t>dalam</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ruang</a:t>
            </a:r>
            <a:r>
              <a:rPr lang="en-US" sz="2000" dirty="0">
                <a:solidFill>
                  <a:schemeClr val="bg1"/>
                </a:solidFill>
                <a:latin typeface="Bell MT" panose="02020503060305020303" pitchFamily="18" charset="0"/>
                <a:ea typeface="Batang" pitchFamily="18" charset="-127"/>
                <a:cs typeface="Estrangelo Edessa" pitchFamily="66" charset="0"/>
              </a:rPr>
              <a:t> yang </a:t>
            </a:r>
            <a:r>
              <a:rPr lang="en-US" sz="2000" dirty="0" err="1">
                <a:solidFill>
                  <a:schemeClr val="bg1"/>
                </a:solidFill>
                <a:latin typeface="Bell MT" panose="02020503060305020303" pitchFamily="18" charset="0"/>
                <a:ea typeface="Batang" pitchFamily="18" charset="-127"/>
                <a:cs typeface="Estrangelo Edessa" pitchFamily="66" charset="0"/>
              </a:rPr>
              <a:t>bersifat</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tertutup</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Namun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pelaksanaan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praktikum</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percobaan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penelitian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untuk</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mahasiswa</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dosen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dapat</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juga</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dilakukan</a:t>
            </a:r>
            <a:r>
              <a:rPr lang="en-US" sz="2000" dirty="0">
                <a:solidFill>
                  <a:schemeClr val="bg1"/>
                </a:solidFill>
                <a:latin typeface="Bell MT" panose="02020503060305020303" pitchFamily="18" charset="0"/>
                <a:ea typeface="Batang" pitchFamily="18" charset="-127"/>
                <a:cs typeface="Estrangelo Edessa" pitchFamily="66" charset="0"/>
              </a:rPr>
              <a:t> di </a:t>
            </a:r>
            <a:r>
              <a:rPr lang="en-US" sz="2000" dirty="0" err="1">
                <a:solidFill>
                  <a:schemeClr val="bg1"/>
                </a:solidFill>
                <a:latin typeface="Bell MT" panose="02020503060305020303" pitchFamily="18" charset="0"/>
                <a:ea typeface="Batang" pitchFamily="18" charset="-127"/>
                <a:cs typeface="Estrangelo Edessa" pitchFamily="66" charset="0"/>
              </a:rPr>
              <a:t>laboratroium</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terbuka</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yaitu</a:t>
            </a:r>
            <a:r>
              <a:rPr lang="en-US" sz="2000" dirty="0">
                <a:solidFill>
                  <a:schemeClr val="bg1"/>
                </a:solidFill>
                <a:latin typeface="Bell MT" panose="02020503060305020303" pitchFamily="18" charset="0"/>
                <a:ea typeface="Batang" pitchFamily="18" charset="-127"/>
                <a:cs typeface="Estrangelo Edessa" pitchFamily="66" charset="0"/>
              </a:rPr>
              <a:t> di </a:t>
            </a:r>
            <a:r>
              <a:rPr lang="en-US" sz="2000" dirty="0" err="1">
                <a:solidFill>
                  <a:schemeClr val="bg1"/>
                </a:solidFill>
                <a:latin typeface="Bell MT" panose="02020503060305020303" pitchFamily="18" charset="0"/>
                <a:ea typeface="Batang" pitchFamily="18" charset="-127"/>
                <a:cs typeface="Estrangelo Edessa" pitchFamily="66" charset="0"/>
              </a:rPr>
              <a:t>lapangan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olahraga</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peralatan</a:t>
            </a:r>
            <a:r>
              <a:rPr lang="en-US" sz="2000" dirty="0">
                <a:solidFill>
                  <a:schemeClr val="bg1"/>
                </a:solidFill>
                <a:latin typeface="Bell MT" panose="02020503060305020303" pitchFamily="18" charset="0"/>
                <a:ea typeface="Batang" pitchFamily="18" charset="-127"/>
                <a:cs typeface="Estrangelo Edessa" pitchFamily="66" charset="0"/>
              </a:rPr>
              <a:t> yang </a:t>
            </a:r>
            <a:r>
              <a:rPr lang="en-US" sz="2000" dirty="0" err="1">
                <a:solidFill>
                  <a:schemeClr val="bg1"/>
                </a:solidFill>
                <a:latin typeface="Bell MT" panose="02020503060305020303" pitchFamily="18" charset="0"/>
                <a:ea typeface="Batang" pitchFamily="18" charset="-127"/>
                <a:cs typeface="Estrangelo Edessa" pitchFamily="66" charset="0"/>
              </a:rPr>
              <a:t>diperlukan</a:t>
            </a:r>
            <a:r>
              <a:rPr lang="en-US" sz="2000" dirty="0">
                <a:solidFill>
                  <a:schemeClr val="bg1"/>
                </a:solidFill>
                <a:latin typeface="Bell MT" panose="02020503060305020303" pitchFamily="18" charset="0"/>
                <a:ea typeface="Batang" pitchFamily="18" charset="-127"/>
                <a:cs typeface="Estrangelo Edessa" pitchFamily="66" charset="0"/>
              </a:rPr>
              <a:t> yang </a:t>
            </a:r>
            <a:r>
              <a:rPr lang="en-US" sz="2000" dirty="0" err="1">
                <a:solidFill>
                  <a:schemeClr val="bg1"/>
                </a:solidFill>
                <a:latin typeface="Bell MT" panose="02020503060305020303" pitchFamily="18" charset="0"/>
                <a:ea typeface="Batang" pitchFamily="18" charset="-127"/>
                <a:cs typeface="Estrangelo Edessa" pitchFamily="66" charset="0"/>
              </a:rPr>
              <a:t>tersedia</a:t>
            </a:r>
            <a:r>
              <a:rPr lang="en-US" sz="2000" dirty="0">
                <a:solidFill>
                  <a:schemeClr val="bg1"/>
                </a:solidFill>
                <a:latin typeface="Bell MT" panose="02020503060305020303" pitchFamily="18" charset="0"/>
                <a:ea typeface="Batang" pitchFamily="18" charset="-127"/>
                <a:cs typeface="Estrangelo Edessa" pitchFamily="66" charset="0"/>
              </a:rPr>
              <a:t> di </a:t>
            </a:r>
            <a:r>
              <a:rPr lang="en-US" sz="2000" dirty="0" err="1">
                <a:solidFill>
                  <a:schemeClr val="bg1"/>
                </a:solidFill>
                <a:latin typeface="Bell MT" panose="02020503060305020303" pitchFamily="18" charset="0"/>
                <a:ea typeface="Batang" pitchFamily="18" charset="-127"/>
                <a:cs typeface="Estrangelo Edessa" pitchFamily="66" charset="0"/>
              </a:rPr>
              <a:t>laboratorium</a:t>
            </a:r>
            <a:r>
              <a:rPr lang="en-US" sz="2000" dirty="0">
                <a:solidFill>
                  <a:schemeClr val="bg1"/>
                </a:solidFill>
                <a:latin typeface="Bell MT" panose="02020503060305020303" pitchFamily="18" charset="0"/>
                <a:ea typeface="Batang" pitchFamily="18" charset="-127"/>
                <a:cs typeface="Estrangelo Edessa" pitchFamily="66" charset="0"/>
              </a:rPr>
              <a:t>. </a:t>
            </a:r>
            <a:endParaRPr lang="id-ID" sz="2000" dirty="0" smtClean="0">
              <a:solidFill>
                <a:schemeClr val="bg1"/>
              </a:solidFill>
              <a:latin typeface="Bell MT" panose="02020503060305020303" pitchFamily="18" charset="0"/>
              <a:ea typeface="Batang" pitchFamily="18" charset="-127"/>
              <a:cs typeface="Estrangelo Edessa" pitchFamily="66" charset="0"/>
            </a:endParaRPr>
          </a:p>
          <a:p>
            <a:pPr algn="just"/>
            <a:r>
              <a:rPr lang="id-ID" sz="2000" dirty="0">
                <a:solidFill>
                  <a:schemeClr val="bg1"/>
                </a:solidFill>
                <a:latin typeface="Bell MT" panose="02020503060305020303" pitchFamily="18" charset="0"/>
                <a:ea typeface="Batang" pitchFamily="18" charset="-127"/>
                <a:cs typeface="Estrangelo Edessa" pitchFamily="66" charset="0"/>
              </a:rPr>
              <a:t>	</a:t>
            </a:r>
            <a:r>
              <a:rPr lang="en-US" sz="2000" dirty="0" err="1" smtClean="0">
                <a:solidFill>
                  <a:schemeClr val="bg1"/>
                </a:solidFill>
                <a:latin typeface="Bell MT" panose="02020503060305020303" pitchFamily="18" charset="0"/>
                <a:ea typeface="Batang" pitchFamily="18" charset="-127"/>
                <a:cs typeface="Estrangelo Edessa" pitchFamily="66" charset="0"/>
              </a:rPr>
              <a:t>Sedangkan</a:t>
            </a:r>
            <a:r>
              <a:rPr lang="en-US" sz="2000" dirty="0" smtClean="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ruang</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laboratorium</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tertutup</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perangkat</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peralatan</a:t>
            </a:r>
            <a:r>
              <a:rPr lang="en-US" sz="2000" dirty="0">
                <a:solidFill>
                  <a:schemeClr val="bg1"/>
                </a:solidFill>
                <a:latin typeface="Bell MT" panose="02020503060305020303" pitchFamily="18" charset="0"/>
                <a:ea typeface="Batang" pitchFamily="18" charset="-127"/>
                <a:cs typeface="Estrangelo Edessa" pitchFamily="66" charset="0"/>
              </a:rPr>
              <a:t> yang </a:t>
            </a:r>
            <a:r>
              <a:rPr lang="en-US" sz="2000" dirty="0" err="1">
                <a:solidFill>
                  <a:schemeClr val="bg1"/>
                </a:solidFill>
                <a:latin typeface="Bell MT" panose="02020503060305020303" pitchFamily="18" charset="0"/>
                <a:ea typeface="Batang" pitchFamily="18" charset="-127"/>
                <a:cs typeface="Estrangelo Edessa" pitchFamily="66" charset="0"/>
              </a:rPr>
              <a:t>tersedia</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saat</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ini</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terdiri</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atas</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laboratorium</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masase</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erobik</a:t>
            </a:r>
            <a:r>
              <a:rPr lang="en-US" sz="2000" dirty="0">
                <a:solidFill>
                  <a:schemeClr val="bg1"/>
                </a:solidFill>
                <a:latin typeface="Bell MT" panose="02020503060305020303" pitchFamily="18" charset="0"/>
                <a:ea typeface="Batang" pitchFamily="18" charset="-127"/>
                <a:cs typeface="Estrangelo Edessa" pitchFamily="66" charset="0"/>
              </a:rPr>
              <a:t>, fitness </a:t>
            </a:r>
            <a:r>
              <a:rPr lang="en-US" sz="2000" dirty="0" err="1">
                <a:solidFill>
                  <a:schemeClr val="bg1"/>
                </a:solidFill>
                <a:latin typeface="Bell MT" panose="02020503060305020303" pitchFamily="18" charset="0"/>
                <a:ea typeface="Batang" pitchFamily="18" charset="-127"/>
                <a:cs typeface="Estrangelo Edessa" pitchFamily="66" charset="0"/>
              </a:rPr>
              <a:t>dan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untuk</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laboratorium</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terbuka</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dapat</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memanfaatkan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lapangan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stadion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dengan</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segala</a:t>
            </a:r>
            <a:r>
              <a:rPr lang="en-US" sz="2000" dirty="0">
                <a:solidFill>
                  <a:schemeClr val="bg1"/>
                </a:solidFill>
                <a:latin typeface="Bell MT" panose="02020503060305020303" pitchFamily="18" charset="0"/>
                <a:ea typeface="Batang" pitchFamily="18" charset="-127"/>
                <a:cs typeface="Estrangelo Edessa" pitchFamily="66" charset="0"/>
              </a:rPr>
              <a:t> </a:t>
            </a:r>
            <a:r>
              <a:rPr lang="en-US" sz="2000" dirty="0" err="1">
                <a:solidFill>
                  <a:schemeClr val="bg1"/>
                </a:solidFill>
                <a:latin typeface="Bell MT" panose="02020503060305020303" pitchFamily="18" charset="0"/>
                <a:ea typeface="Batang" pitchFamily="18" charset="-127"/>
                <a:cs typeface="Estrangelo Edessa" pitchFamily="66" charset="0"/>
              </a:rPr>
              <a:t>fasilitas</a:t>
            </a:r>
            <a:r>
              <a:rPr lang="en-US" sz="2000" dirty="0">
                <a:solidFill>
                  <a:schemeClr val="bg1"/>
                </a:solidFill>
                <a:latin typeface="Bell MT" panose="02020503060305020303" pitchFamily="18" charset="0"/>
                <a:ea typeface="Batang" pitchFamily="18" charset="-127"/>
                <a:cs typeface="Estrangelo Edessa" pitchFamily="66" charset="0"/>
              </a:rPr>
              <a:t> yang </a:t>
            </a:r>
            <a:r>
              <a:rPr lang="en-US" sz="2000" dirty="0" err="1">
                <a:solidFill>
                  <a:schemeClr val="bg1"/>
                </a:solidFill>
                <a:latin typeface="Bell MT" panose="02020503060305020303" pitchFamily="18" charset="0"/>
                <a:ea typeface="Batang" pitchFamily="18" charset="-127"/>
                <a:cs typeface="Estrangelo Edessa" pitchFamily="66" charset="0"/>
              </a:rPr>
              <a:t>tersedia</a:t>
            </a:r>
            <a:r>
              <a:rPr lang="en-US" sz="2000" dirty="0">
                <a:solidFill>
                  <a:schemeClr val="bg1"/>
                </a:solidFill>
                <a:latin typeface="Bell MT" panose="02020503060305020303" pitchFamily="18" charset="0"/>
                <a:ea typeface="Batang" pitchFamily="18" charset="-127"/>
                <a:cs typeface="Estrangelo Edessa" pitchFamily="66" charset="0"/>
              </a:rPr>
              <a:t>.</a:t>
            </a:r>
          </a:p>
          <a:p>
            <a:pPr algn="ctr"/>
            <a:endParaRPr lang="id-ID" dirty="0"/>
          </a:p>
        </p:txBody>
      </p:sp>
      <p:sp>
        <p:nvSpPr>
          <p:cNvPr id="3" name="Rectangle 2"/>
          <p:cNvSpPr/>
          <p:nvPr/>
        </p:nvSpPr>
        <p:spPr>
          <a:xfrm>
            <a:off x="1403648" y="4437112"/>
            <a:ext cx="6876256" cy="22322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d-ID" sz="2000" dirty="0" smtClean="0">
                <a:solidFill>
                  <a:schemeClr val="bg1"/>
                </a:solidFill>
                <a:latin typeface="Bell MT" panose="02020503060305020303" pitchFamily="18" charset="0"/>
              </a:rPr>
              <a:t>Laboratorium FIK UM terdiri dari:</a:t>
            </a:r>
          </a:p>
          <a:p>
            <a:pPr marL="342900" indent="-342900">
              <a:buFont typeface="Wingdings" panose="05000000000000000000" pitchFamily="2" charset="2"/>
              <a:buChar char="ü"/>
            </a:pPr>
            <a:r>
              <a:rPr lang="id-ID" sz="2000" dirty="0" smtClean="0">
                <a:solidFill>
                  <a:schemeClr val="bg1"/>
                </a:solidFill>
                <a:latin typeface="Bell MT" panose="02020503060305020303" pitchFamily="18" charset="0"/>
              </a:rPr>
              <a:t>Laboratorium </a:t>
            </a:r>
            <a:r>
              <a:rPr lang="id-ID" sz="2000" dirty="0">
                <a:solidFill>
                  <a:schemeClr val="bg1"/>
                </a:solidFill>
                <a:latin typeface="Bell MT" panose="02020503060305020303" pitchFamily="18" charset="0"/>
              </a:rPr>
              <a:t>jurusan Pendidikan </a:t>
            </a:r>
            <a:r>
              <a:rPr lang="id-ID" sz="2000" dirty="0" smtClean="0">
                <a:solidFill>
                  <a:schemeClr val="bg1"/>
                </a:solidFill>
                <a:latin typeface="Bell MT" panose="02020503060305020303" pitchFamily="18" charset="0"/>
              </a:rPr>
              <a:t>Jasmani</a:t>
            </a:r>
          </a:p>
          <a:p>
            <a:pPr marL="342900" indent="-342900">
              <a:buFont typeface="Wingdings" panose="05000000000000000000" pitchFamily="2" charset="2"/>
              <a:buChar char="ü"/>
            </a:pPr>
            <a:r>
              <a:rPr lang="id-ID" sz="2000" dirty="0" smtClean="0">
                <a:solidFill>
                  <a:schemeClr val="bg1"/>
                </a:solidFill>
                <a:latin typeface="Bell MT" panose="02020503060305020303" pitchFamily="18" charset="0"/>
              </a:rPr>
              <a:t>Laboratorium </a:t>
            </a:r>
            <a:r>
              <a:rPr lang="id-ID" sz="2000" dirty="0">
                <a:solidFill>
                  <a:schemeClr val="bg1"/>
                </a:solidFill>
                <a:latin typeface="Bell MT" panose="02020503060305020303" pitchFamily="18" charset="0"/>
              </a:rPr>
              <a:t>jurusan Ilmu </a:t>
            </a:r>
            <a:r>
              <a:rPr lang="id-ID" sz="2000" dirty="0" smtClean="0">
                <a:solidFill>
                  <a:schemeClr val="bg1"/>
                </a:solidFill>
                <a:latin typeface="Bell MT" panose="02020503060305020303" pitchFamily="18" charset="0"/>
              </a:rPr>
              <a:t>Keolahragaan</a:t>
            </a:r>
          </a:p>
          <a:p>
            <a:pPr marL="342900" indent="-342900">
              <a:buFont typeface="Wingdings" panose="05000000000000000000" pitchFamily="2" charset="2"/>
              <a:buChar char="ü"/>
            </a:pPr>
            <a:r>
              <a:rPr lang="id-ID" sz="2000" dirty="0" smtClean="0">
                <a:solidFill>
                  <a:schemeClr val="bg1"/>
                </a:solidFill>
                <a:latin typeface="Bell MT" panose="02020503060305020303" pitchFamily="18" charset="0"/>
              </a:rPr>
              <a:t>Laboratorium </a:t>
            </a:r>
            <a:r>
              <a:rPr lang="id-ID" sz="2000" dirty="0">
                <a:solidFill>
                  <a:schemeClr val="bg1"/>
                </a:solidFill>
                <a:latin typeface="Bell MT" panose="02020503060305020303" pitchFamily="18" charset="0"/>
              </a:rPr>
              <a:t>jurusan Pendidikan Kepelatihan </a:t>
            </a:r>
            <a:r>
              <a:rPr lang="id-ID" sz="2000" dirty="0" smtClean="0">
                <a:solidFill>
                  <a:schemeClr val="bg1"/>
                </a:solidFill>
                <a:latin typeface="Bell MT" panose="02020503060305020303" pitchFamily="18" charset="0"/>
              </a:rPr>
              <a:t>Olahraga</a:t>
            </a:r>
          </a:p>
          <a:p>
            <a:pPr marL="342900" indent="-342900">
              <a:buFont typeface="Wingdings" panose="05000000000000000000" pitchFamily="2" charset="2"/>
              <a:buChar char="ü"/>
            </a:pPr>
            <a:r>
              <a:rPr lang="id-ID" sz="2000" dirty="0" smtClean="0">
                <a:solidFill>
                  <a:schemeClr val="bg1"/>
                </a:solidFill>
                <a:latin typeface="Bell MT" panose="02020503060305020303" pitchFamily="18" charset="0"/>
              </a:rPr>
              <a:t>Laboratorium </a:t>
            </a:r>
            <a:r>
              <a:rPr lang="id-ID" sz="2000" dirty="0">
                <a:solidFill>
                  <a:schemeClr val="bg1"/>
                </a:solidFill>
                <a:latin typeface="Bell MT" panose="02020503060305020303" pitchFamily="18" charset="0"/>
              </a:rPr>
              <a:t>jurusan Kesehatan </a:t>
            </a:r>
            <a:r>
              <a:rPr lang="id-ID" sz="2000" dirty="0" smtClean="0">
                <a:solidFill>
                  <a:schemeClr val="bg1"/>
                </a:solidFill>
                <a:latin typeface="Bell MT" panose="02020503060305020303" pitchFamily="18" charset="0"/>
              </a:rPr>
              <a:t>Masyarakat</a:t>
            </a:r>
          </a:p>
          <a:p>
            <a:pPr marL="342900" indent="-342900">
              <a:buFont typeface="Wingdings" panose="05000000000000000000" pitchFamily="2" charset="2"/>
              <a:buChar char="ü"/>
            </a:pPr>
            <a:r>
              <a:rPr lang="id-ID" sz="2000" dirty="0" smtClean="0">
                <a:solidFill>
                  <a:schemeClr val="bg1"/>
                </a:solidFill>
                <a:latin typeface="Bell MT" panose="02020503060305020303" pitchFamily="18" charset="0"/>
              </a:rPr>
              <a:t>Laboratorium komputer</a:t>
            </a:r>
          </a:p>
          <a:p>
            <a:pPr marL="342900" indent="-342900">
              <a:buFont typeface="Wingdings" panose="05000000000000000000" pitchFamily="2" charset="2"/>
              <a:buChar char="ü"/>
            </a:pPr>
            <a:r>
              <a:rPr lang="id-ID" sz="2000" dirty="0" smtClean="0">
                <a:solidFill>
                  <a:schemeClr val="bg1"/>
                </a:solidFill>
                <a:latin typeface="Bell MT" panose="02020503060305020303" pitchFamily="18" charset="0"/>
              </a:rPr>
              <a:t>Laboratorium </a:t>
            </a:r>
            <a:r>
              <a:rPr lang="id-ID" sz="2000" dirty="0">
                <a:solidFill>
                  <a:schemeClr val="bg1"/>
                </a:solidFill>
                <a:latin typeface="Bell MT" panose="02020503060305020303" pitchFamily="18" charset="0"/>
              </a:rPr>
              <a:t>hewan coba</a:t>
            </a:r>
          </a:p>
        </p:txBody>
      </p:sp>
    </p:spTree>
    <p:extLst>
      <p:ext uri="{BB962C8B-B14F-4D97-AF65-F5344CB8AC3E}">
        <p14:creationId xmlns:p14="http://schemas.microsoft.com/office/powerpoint/2010/main" val="1994227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riped Right Arrow 6"/>
          <p:cNvSpPr/>
          <p:nvPr/>
        </p:nvSpPr>
        <p:spPr>
          <a:xfrm>
            <a:off x="179512" y="0"/>
            <a:ext cx="1944216" cy="69269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000" dirty="0" smtClean="0">
                <a:latin typeface="Bell MT" panose="02020503060305020303" pitchFamily="18" charset="0"/>
              </a:rPr>
              <a:t>Lanjutan...</a:t>
            </a:r>
            <a:endParaRPr lang="id-ID" sz="2000" dirty="0">
              <a:latin typeface="Bell MT" panose="02020503060305020303" pitchFamily="18" charset="0"/>
            </a:endParaRPr>
          </a:p>
        </p:txBody>
      </p:sp>
      <p:sp>
        <p:nvSpPr>
          <p:cNvPr id="8" name="Rectangle 7"/>
          <p:cNvSpPr/>
          <p:nvPr/>
        </p:nvSpPr>
        <p:spPr>
          <a:xfrm>
            <a:off x="683568" y="908720"/>
            <a:ext cx="7596336" cy="56166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000" dirty="0" err="1">
                <a:latin typeface="Bell MT" panose="02020503060305020303" pitchFamily="18" charset="0"/>
              </a:rPr>
              <a:t>Laboratorium</a:t>
            </a:r>
            <a:r>
              <a:rPr lang="en-US" sz="2000" dirty="0">
                <a:latin typeface="Bell MT" panose="02020503060305020303" pitchFamily="18" charset="0"/>
              </a:rPr>
              <a:t> </a:t>
            </a:r>
            <a:r>
              <a:rPr lang="en-US" sz="2000" dirty="0" err="1">
                <a:latin typeface="Bell MT" panose="02020503060305020303" pitchFamily="18" charset="0"/>
              </a:rPr>
              <a:t>adalah</a:t>
            </a:r>
            <a:r>
              <a:rPr lang="en-US" sz="2000" dirty="0">
                <a:latin typeface="Bell MT" panose="02020503060305020303" pitchFamily="18" charset="0"/>
              </a:rPr>
              <a:t> unit </a:t>
            </a:r>
            <a:r>
              <a:rPr lang="en-US" sz="2000" dirty="0" err="1">
                <a:latin typeface="Bell MT" panose="02020503060305020303" pitchFamily="18" charset="0"/>
              </a:rPr>
              <a:t>sumber</a:t>
            </a:r>
            <a:r>
              <a:rPr lang="en-US" sz="2000" dirty="0">
                <a:latin typeface="Bell MT" panose="02020503060305020303" pitchFamily="18" charset="0"/>
              </a:rPr>
              <a:t> </a:t>
            </a:r>
            <a:r>
              <a:rPr lang="en-US" sz="2000" dirty="0" err="1">
                <a:latin typeface="Bell MT" panose="02020503060305020303" pitchFamily="18" charset="0"/>
              </a:rPr>
              <a:t>daya</a:t>
            </a:r>
            <a:r>
              <a:rPr lang="en-US" sz="2000" dirty="0">
                <a:latin typeface="Bell MT" panose="02020503060305020303" pitchFamily="18" charset="0"/>
              </a:rPr>
              <a:t> </a:t>
            </a:r>
            <a:r>
              <a:rPr lang="en-US" sz="2000" dirty="0" err="1">
                <a:latin typeface="Bell MT" panose="02020503060305020303" pitchFamily="18" charset="0"/>
              </a:rPr>
              <a:t>dasar</a:t>
            </a:r>
            <a:r>
              <a:rPr lang="en-US" sz="2000" dirty="0">
                <a:latin typeface="Bell MT" panose="02020503060305020303" pitchFamily="18" charset="0"/>
              </a:rPr>
              <a:t> yang </a:t>
            </a:r>
            <a:r>
              <a:rPr lang="en-US" sz="2000" dirty="0" err="1">
                <a:latin typeface="Bell MT" panose="02020503060305020303" pitchFamily="18" charset="0"/>
              </a:rPr>
              <a:t>berfungsi</a:t>
            </a:r>
            <a:r>
              <a:rPr lang="en-US" sz="2000" dirty="0">
                <a:latin typeface="Bell MT" panose="02020503060305020303" pitchFamily="18" charset="0"/>
              </a:rPr>
              <a:t> </a:t>
            </a:r>
            <a:r>
              <a:rPr lang="en-US" sz="2000" dirty="0" err="1">
                <a:latin typeface="Bell MT" panose="02020503060305020303" pitchFamily="18" charset="0"/>
              </a:rPr>
              <a:t>bagi</a:t>
            </a:r>
            <a:r>
              <a:rPr lang="en-US" sz="2000" dirty="0">
                <a:latin typeface="Bell MT" panose="02020503060305020303" pitchFamily="18" charset="0"/>
              </a:rPr>
              <a:t> </a:t>
            </a:r>
            <a:r>
              <a:rPr lang="en-US" sz="2000" dirty="0" err="1">
                <a:latin typeface="Bell MT" panose="02020503060305020303" pitchFamily="18" charset="0"/>
              </a:rPr>
              <a:t>tenaga</a:t>
            </a:r>
            <a:r>
              <a:rPr lang="en-US" sz="2000" dirty="0">
                <a:latin typeface="Bell MT" panose="02020503060305020303" pitchFamily="18" charset="0"/>
              </a:rPr>
              <a:t> </a:t>
            </a:r>
            <a:r>
              <a:rPr lang="en-US" sz="2000" dirty="0" err="1">
                <a:latin typeface="Bell MT" panose="02020503060305020303" pitchFamily="18" charset="0"/>
              </a:rPr>
              <a:t>pengajar</a:t>
            </a:r>
            <a:r>
              <a:rPr lang="en-US" sz="2000" dirty="0">
                <a:latin typeface="Bell MT" panose="02020503060305020303" pitchFamily="18" charset="0"/>
              </a:rPr>
              <a:t> </a:t>
            </a:r>
            <a:r>
              <a:rPr lang="en-US" sz="2000" dirty="0" err="1">
                <a:latin typeface="Bell MT" panose="02020503060305020303" pitchFamily="18" charset="0"/>
              </a:rPr>
              <a:t>dan</a:t>
            </a:r>
            <a:r>
              <a:rPr lang="en-US" sz="2000" dirty="0">
                <a:latin typeface="Bell MT" panose="02020503060305020303" pitchFamily="18" charset="0"/>
              </a:rPr>
              <a:t> </a:t>
            </a:r>
            <a:r>
              <a:rPr lang="en-US" sz="2000" dirty="0" err="1">
                <a:latin typeface="Bell MT" panose="02020503060305020303" pitchFamily="18" charset="0"/>
              </a:rPr>
              <a:t>mahasiswa</a:t>
            </a:r>
            <a:r>
              <a:rPr lang="en-US" sz="2000" dirty="0">
                <a:latin typeface="Bell MT" panose="02020503060305020303" pitchFamily="18" charset="0"/>
              </a:rPr>
              <a:t> </a:t>
            </a:r>
            <a:r>
              <a:rPr lang="en-US" sz="2000" dirty="0" err="1">
                <a:latin typeface="Bell MT" panose="02020503060305020303" pitchFamily="18" charset="0"/>
              </a:rPr>
              <a:t>sebagai</a:t>
            </a:r>
            <a:r>
              <a:rPr lang="en-US" sz="2000" dirty="0">
                <a:latin typeface="Bell MT" panose="02020503060305020303" pitchFamily="18" charset="0"/>
              </a:rPr>
              <a:t> </a:t>
            </a:r>
            <a:r>
              <a:rPr lang="en-US" sz="2000" dirty="0" err="1">
                <a:latin typeface="Bell MT" panose="02020503060305020303" pitchFamily="18" charset="0"/>
              </a:rPr>
              <a:t>penunjang</a:t>
            </a:r>
            <a:r>
              <a:rPr lang="en-US" sz="2000" dirty="0">
                <a:latin typeface="Bell MT" panose="02020503060305020303" pitchFamily="18" charset="0"/>
              </a:rPr>
              <a:t> </a:t>
            </a:r>
            <a:r>
              <a:rPr lang="en-US" sz="2000" dirty="0" err="1">
                <a:latin typeface="Bell MT" panose="02020503060305020303" pitchFamily="18" charset="0"/>
              </a:rPr>
              <a:t>dalam</a:t>
            </a:r>
            <a:r>
              <a:rPr lang="en-US" sz="2000" dirty="0">
                <a:latin typeface="Bell MT" panose="02020503060305020303" pitchFamily="18" charset="0"/>
              </a:rPr>
              <a:t> </a:t>
            </a:r>
            <a:r>
              <a:rPr lang="en-US" sz="2000" dirty="0" err="1">
                <a:latin typeface="Bell MT" panose="02020503060305020303" pitchFamily="18" charset="0"/>
              </a:rPr>
              <a:t>pelaksanaan</a:t>
            </a:r>
            <a:r>
              <a:rPr lang="en-US" sz="2000" dirty="0">
                <a:latin typeface="Bell MT" panose="02020503060305020303" pitchFamily="18" charset="0"/>
              </a:rPr>
              <a:t> </a:t>
            </a:r>
            <a:r>
              <a:rPr lang="en-US" sz="2000" dirty="0" err="1">
                <a:latin typeface="Bell MT" panose="02020503060305020303" pitchFamily="18" charset="0"/>
              </a:rPr>
              <a:t>kegiatan-kegiatan</a:t>
            </a:r>
            <a:r>
              <a:rPr lang="en-US" sz="2000" dirty="0">
                <a:latin typeface="Bell MT" panose="02020503060305020303" pitchFamily="18" charset="0"/>
              </a:rPr>
              <a:t> </a:t>
            </a:r>
            <a:r>
              <a:rPr lang="en-US" sz="2000" dirty="0" err="1">
                <a:latin typeface="Bell MT" panose="02020503060305020303" pitchFamily="18" charset="0"/>
              </a:rPr>
              <a:t>pendidikan</a:t>
            </a:r>
            <a:r>
              <a:rPr lang="en-US" sz="2000" dirty="0">
                <a:latin typeface="Bell MT" panose="02020503060305020303" pitchFamily="18" charset="0"/>
              </a:rPr>
              <a:t> </a:t>
            </a:r>
            <a:r>
              <a:rPr lang="en-US" sz="2000" dirty="0" err="1">
                <a:latin typeface="Bell MT" panose="02020503060305020303" pitchFamily="18" charset="0"/>
              </a:rPr>
              <a:t>dan</a:t>
            </a:r>
            <a:r>
              <a:rPr lang="en-US" sz="2000" dirty="0">
                <a:latin typeface="Bell MT" panose="02020503060305020303" pitchFamily="18" charset="0"/>
              </a:rPr>
              <a:t> </a:t>
            </a:r>
            <a:r>
              <a:rPr lang="en-US" sz="2000" dirty="0" err="1">
                <a:latin typeface="Bell MT" panose="02020503060305020303" pitchFamily="18" charset="0"/>
              </a:rPr>
              <a:t>pengajaran</a:t>
            </a:r>
            <a:r>
              <a:rPr lang="en-US" sz="2000" dirty="0">
                <a:latin typeface="Bell MT" panose="02020503060305020303" pitchFamily="18" charset="0"/>
              </a:rPr>
              <a:t> </a:t>
            </a:r>
            <a:r>
              <a:rPr lang="en-US" sz="2000" dirty="0" err="1">
                <a:latin typeface="Bell MT" panose="02020503060305020303" pitchFamily="18" charset="0"/>
              </a:rPr>
              <a:t>dengan</a:t>
            </a:r>
            <a:r>
              <a:rPr lang="en-US" sz="2000" dirty="0">
                <a:latin typeface="Bell MT" panose="02020503060305020303" pitchFamily="18" charset="0"/>
              </a:rPr>
              <a:t> </a:t>
            </a:r>
            <a:r>
              <a:rPr lang="en-US" sz="2000" dirty="0" err="1">
                <a:latin typeface="Bell MT" panose="02020503060305020303" pitchFamily="18" charset="0"/>
              </a:rPr>
              <a:t>menggunakan</a:t>
            </a:r>
            <a:r>
              <a:rPr lang="en-US" sz="2000" dirty="0">
                <a:latin typeface="Bell MT" panose="02020503060305020303" pitchFamily="18" charset="0"/>
              </a:rPr>
              <a:t> </a:t>
            </a:r>
            <a:r>
              <a:rPr lang="en-US" sz="2000" dirty="0" err="1">
                <a:latin typeface="Bell MT" panose="02020503060305020303" pitchFamily="18" charset="0"/>
              </a:rPr>
              <a:t>sarana</a:t>
            </a:r>
            <a:r>
              <a:rPr lang="en-US" sz="2000" dirty="0">
                <a:latin typeface="Bell MT" panose="02020503060305020303" pitchFamily="18" charset="0"/>
              </a:rPr>
              <a:t>/</a:t>
            </a:r>
            <a:r>
              <a:rPr lang="en-US" sz="2000" dirty="0" err="1">
                <a:latin typeface="Bell MT" panose="02020503060305020303" pitchFamily="18" charset="0"/>
              </a:rPr>
              <a:t>prasarana</a:t>
            </a:r>
            <a:r>
              <a:rPr lang="en-US" sz="2000" dirty="0">
                <a:latin typeface="Bell MT" panose="02020503060305020303" pitchFamily="18" charset="0"/>
              </a:rPr>
              <a:t> yang </a:t>
            </a:r>
            <a:r>
              <a:rPr lang="en-US" sz="2000" dirty="0" err="1">
                <a:latin typeface="Bell MT" panose="02020503060305020303" pitchFamily="18" charset="0"/>
              </a:rPr>
              <a:t>diperlukan</a:t>
            </a:r>
            <a:r>
              <a:rPr lang="en-US" sz="2000" dirty="0">
                <a:latin typeface="Bell MT" panose="02020503060305020303" pitchFamily="18" charset="0"/>
              </a:rPr>
              <a:t>. </a:t>
            </a:r>
            <a:r>
              <a:rPr lang="en-US" sz="2000" dirty="0" err="1">
                <a:latin typeface="Bell MT" panose="02020503060305020303" pitchFamily="18" charset="0"/>
              </a:rPr>
              <a:t>Selain</a:t>
            </a:r>
            <a:r>
              <a:rPr lang="en-US" sz="2000" dirty="0">
                <a:latin typeface="Bell MT" panose="02020503060305020303" pitchFamily="18" charset="0"/>
              </a:rPr>
              <a:t> </a:t>
            </a:r>
            <a:r>
              <a:rPr lang="en-US" sz="2000" dirty="0" err="1">
                <a:latin typeface="Bell MT" panose="02020503060305020303" pitchFamily="18" charset="0"/>
              </a:rPr>
              <a:t>itu</a:t>
            </a:r>
            <a:r>
              <a:rPr lang="en-US" sz="2000" dirty="0">
                <a:latin typeface="Bell MT" panose="02020503060305020303" pitchFamily="18" charset="0"/>
              </a:rPr>
              <a:t>, di </a:t>
            </a:r>
            <a:r>
              <a:rPr lang="en-US" sz="2000" dirty="0" err="1">
                <a:latin typeface="Bell MT" panose="02020503060305020303" pitchFamily="18" charset="0"/>
              </a:rPr>
              <a:t>bawah</a:t>
            </a:r>
            <a:r>
              <a:rPr lang="en-US" sz="2000" dirty="0">
                <a:latin typeface="Bell MT" panose="02020503060305020303" pitchFamily="18" charset="0"/>
              </a:rPr>
              <a:t> </a:t>
            </a:r>
            <a:r>
              <a:rPr lang="en-US" sz="2000" dirty="0" err="1">
                <a:latin typeface="Bell MT" panose="02020503060305020303" pitchFamily="18" charset="0"/>
              </a:rPr>
              <a:t>koordinasi</a:t>
            </a:r>
            <a:r>
              <a:rPr lang="en-US" sz="2000" dirty="0">
                <a:latin typeface="Bell MT" panose="02020503060305020303" pitchFamily="18" charset="0"/>
              </a:rPr>
              <a:t> </a:t>
            </a:r>
            <a:r>
              <a:rPr lang="en-US" sz="2000" dirty="0" err="1">
                <a:latin typeface="Bell MT" panose="02020503060305020303" pitchFamily="18" charset="0"/>
              </a:rPr>
              <a:t>Kepala</a:t>
            </a:r>
            <a:r>
              <a:rPr lang="en-US" sz="2000" dirty="0">
                <a:latin typeface="Bell MT" panose="02020503060305020303" pitchFamily="18" charset="0"/>
              </a:rPr>
              <a:t> </a:t>
            </a:r>
            <a:r>
              <a:rPr lang="en-US" sz="2000" dirty="0" err="1">
                <a:latin typeface="Bell MT" panose="02020503060305020303" pitchFamily="18" charset="0"/>
              </a:rPr>
              <a:t>Laboratorium</a:t>
            </a:r>
            <a:r>
              <a:rPr lang="en-US" sz="2000" dirty="0">
                <a:latin typeface="Bell MT" panose="02020503060305020303" pitchFamily="18" charset="0"/>
              </a:rPr>
              <a:t> </a:t>
            </a:r>
            <a:r>
              <a:rPr lang="en-US" sz="2000" dirty="0" err="1">
                <a:latin typeface="Bell MT" panose="02020503060305020303" pitchFamily="18" charset="0"/>
              </a:rPr>
              <a:t>juga</a:t>
            </a:r>
            <a:r>
              <a:rPr lang="en-US" sz="2000" dirty="0">
                <a:latin typeface="Bell MT" panose="02020503060305020303" pitchFamily="18" charset="0"/>
              </a:rPr>
              <a:t> </a:t>
            </a:r>
            <a:r>
              <a:rPr lang="en-US" sz="2000" dirty="0" err="1">
                <a:latin typeface="Bell MT" panose="02020503060305020303" pitchFamily="18" charset="0"/>
              </a:rPr>
              <a:t>dibentuk</a:t>
            </a:r>
            <a:r>
              <a:rPr lang="en-US" sz="2000" dirty="0">
                <a:latin typeface="Bell MT" panose="02020503060305020303" pitchFamily="18" charset="0"/>
              </a:rPr>
              <a:t>: </a:t>
            </a:r>
          </a:p>
          <a:p>
            <a:pPr marL="342900" indent="-342900">
              <a:buFont typeface="Wingdings" panose="05000000000000000000" pitchFamily="2" charset="2"/>
              <a:buChar char="ü"/>
            </a:pPr>
            <a:r>
              <a:rPr lang="en-US" sz="2000" dirty="0" err="1" smtClean="0">
                <a:latin typeface="Bell MT" panose="02020503060305020303" pitchFamily="18" charset="0"/>
              </a:rPr>
              <a:t>Koordinator</a:t>
            </a:r>
            <a:r>
              <a:rPr lang="en-US" sz="2000" dirty="0" smtClean="0">
                <a:latin typeface="Bell MT" panose="02020503060305020303" pitchFamily="18" charset="0"/>
              </a:rPr>
              <a:t> </a:t>
            </a:r>
            <a:r>
              <a:rPr lang="en-US" sz="2000" dirty="0">
                <a:latin typeface="Bell MT" panose="02020503060305020303" pitchFamily="18" charset="0"/>
              </a:rPr>
              <a:t>Fitness </a:t>
            </a:r>
            <a:r>
              <a:rPr lang="en-US" sz="2000" dirty="0" smtClean="0">
                <a:latin typeface="Bell MT" panose="02020503060305020303" pitchFamily="18" charset="0"/>
              </a:rPr>
              <a:t>Center</a:t>
            </a:r>
            <a:r>
              <a:rPr lang="id-ID" sz="2000" dirty="0" smtClean="0">
                <a:latin typeface="Bell MT" panose="02020503060305020303" pitchFamily="18" charset="0"/>
              </a:rPr>
              <a:t> =&gt;</a:t>
            </a:r>
            <a:r>
              <a:rPr lang="en-US" sz="2000" dirty="0" smtClean="0">
                <a:latin typeface="Bell MT" panose="02020503060305020303" pitchFamily="18" charset="0"/>
              </a:rPr>
              <a:t>yang </a:t>
            </a:r>
            <a:r>
              <a:rPr lang="en-US" sz="2000" dirty="0" err="1">
                <a:latin typeface="Bell MT" panose="02020503060305020303" pitchFamily="18" charset="0"/>
              </a:rPr>
              <a:t>memberikan</a:t>
            </a:r>
            <a:r>
              <a:rPr lang="en-US" sz="2000" dirty="0">
                <a:latin typeface="Bell MT" panose="02020503060305020303" pitchFamily="18" charset="0"/>
              </a:rPr>
              <a:t> </a:t>
            </a:r>
            <a:r>
              <a:rPr lang="en-US" sz="2000" dirty="0" err="1">
                <a:latin typeface="Bell MT" panose="02020503060305020303" pitchFamily="18" charset="0"/>
              </a:rPr>
              <a:t>layanan</a:t>
            </a:r>
            <a:r>
              <a:rPr lang="en-US" sz="2000" dirty="0">
                <a:latin typeface="Bell MT" panose="02020503060305020303" pitchFamily="18" charset="0"/>
              </a:rPr>
              <a:t> </a:t>
            </a:r>
            <a:r>
              <a:rPr lang="en-US" sz="2000" dirty="0" err="1">
                <a:latin typeface="Bell MT" panose="02020503060305020303" pitchFamily="18" charset="0"/>
              </a:rPr>
              <a:t>kepada</a:t>
            </a:r>
            <a:r>
              <a:rPr lang="en-US" sz="2000" dirty="0">
                <a:latin typeface="Bell MT" panose="02020503060305020303" pitchFamily="18" charset="0"/>
              </a:rPr>
              <a:t> </a:t>
            </a:r>
            <a:r>
              <a:rPr lang="en-US" sz="2000" dirty="0" err="1">
                <a:latin typeface="Bell MT" panose="02020503060305020303" pitchFamily="18" charset="0"/>
              </a:rPr>
              <a:t>masyarakat</a:t>
            </a:r>
            <a:r>
              <a:rPr lang="en-US" sz="2000" dirty="0">
                <a:latin typeface="Bell MT" panose="02020503060305020303" pitchFamily="18" charset="0"/>
              </a:rPr>
              <a:t> </a:t>
            </a:r>
            <a:r>
              <a:rPr lang="en-US" sz="2000" dirty="0" err="1">
                <a:latin typeface="Bell MT" panose="02020503060305020303" pitchFamily="18" charset="0"/>
              </a:rPr>
              <a:t>berupa</a:t>
            </a:r>
            <a:r>
              <a:rPr lang="en-US" sz="2000" dirty="0">
                <a:latin typeface="Bell MT" panose="02020503060305020303" pitchFamily="18" charset="0"/>
              </a:rPr>
              <a:t> </a:t>
            </a:r>
            <a:r>
              <a:rPr lang="en-US" sz="2000" dirty="0" err="1">
                <a:latin typeface="Bell MT" panose="02020503060305020303" pitchFamily="18" charset="0"/>
              </a:rPr>
              <a:t>kegiatan</a:t>
            </a:r>
            <a:r>
              <a:rPr lang="en-US" sz="2000" dirty="0">
                <a:latin typeface="Bell MT" panose="02020503060305020303" pitchFamily="18" charset="0"/>
              </a:rPr>
              <a:t> </a:t>
            </a:r>
            <a:r>
              <a:rPr lang="en-US" sz="2000" dirty="0" err="1">
                <a:latin typeface="Bell MT" panose="02020503060305020303" pitchFamily="18" charset="0"/>
              </a:rPr>
              <a:t>latihan</a:t>
            </a:r>
            <a:r>
              <a:rPr lang="en-US" sz="2000" dirty="0">
                <a:latin typeface="Bell MT" panose="02020503060305020303" pitchFamily="18" charset="0"/>
              </a:rPr>
              <a:t> </a:t>
            </a:r>
            <a:r>
              <a:rPr lang="en-US" sz="2000" dirty="0" err="1">
                <a:latin typeface="Bell MT" panose="02020503060305020303" pitchFamily="18" charset="0"/>
              </a:rPr>
              <a:t>senam</a:t>
            </a:r>
            <a:r>
              <a:rPr lang="en-US" sz="2000" dirty="0">
                <a:latin typeface="Bell MT" panose="02020503060305020303" pitchFamily="18" charset="0"/>
              </a:rPr>
              <a:t> </a:t>
            </a:r>
            <a:r>
              <a:rPr lang="en-US" sz="2000" dirty="0" err="1">
                <a:latin typeface="Bell MT" panose="02020503060305020303" pitchFamily="18" charset="0"/>
              </a:rPr>
              <a:t>aerobik</a:t>
            </a:r>
            <a:r>
              <a:rPr lang="en-US" sz="2000" dirty="0">
                <a:latin typeface="Bell MT" panose="02020503060305020303" pitchFamily="18" charset="0"/>
              </a:rPr>
              <a:t> </a:t>
            </a:r>
            <a:r>
              <a:rPr lang="en-US" sz="2000" dirty="0" err="1">
                <a:latin typeface="Bell MT" panose="02020503060305020303" pitchFamily="18" charset="0"/>
              </a:rPr>
              <a:t>dan</a:t>
            </a:r>
            <a:r>
              <a:rPr lang="en-US" sz="2000" dirty="0">
                <a:latin typeface="Bell MT" panose="02020503060305020303" pitchFamily="18" charset="0"/>
              </a:rPr>
              <a:t> </a:t>
            </a:r>
            <a:r>
              <a:rPr lang="en-US" sz="2000" dirty="0" err="1">
                <a:latin typeface="Bell MT" panose="02020503060305020303" pitchFamily="18" charset="0"/>
              </a:rPr>
              <a:t>peningkatan</a:t>
            </a:r>
            <a:r>
              <a:rPr lang="en-US" sz="2000" dirty="0">
                <a:latin typeface="Bell MT" panose="02020503060305020303" pitchFamily="18" charset="0"/>
              </a:rPr>
              <a:t> </a:t>
            </a:r>
            <a:r>
              <a:rPr lang="en-US" sz="2000" dirty="0" err="1">
                <a:latin typeface="Bell MT" panose="02020503060305020303" pitchFamily="18" charset="0"/>
              </a:rPr>
              <a:t>kesegaran</a:t>
            </a:r>
            <a:r>
              <a:rPr lang="en-US" sz="2000" dirty="0">
                <a:latin typeface="Bell MT" panose="02020503060305020303" pitchFamily="18" charset="0"/>
              </a:rPr>
              <a:t> </a:t>
            </a:r>
            <a:r>
              <a:rPr lang="en-US" sz="2000" dirty="0" err="1">
                <a:latin typeface="Bell MT" panose="02020503060305020303" pitchFamily="18" charset="0"/>
              </a:rPr>
              <a:t>jasmani</a:t>
            </a:r>
            <a:r>
              <a:rPr lang="en-US" sz="2000" dirty="0">
                <a:latin typeface="Bell MT" panose="02020503060305020303" pitchFamily="18" charset="0"/>
              </a:rPr>
              <a:t>; </a:t>
            </a:r>
          </a:p>
          <a:p>
            <a:pPr marL="342900" indent="-342900">
              <a:buFont typeface="Wingdings" panose="05000000000000000000" pitchFamily="2" charset="2"/>
              <a:buChar char="ü"/>
            </a:pPr>
            <a:r>
              <a:rPr lang="en-US" sz="2000" dirty="0" err="1" smtClean="0">
                <a:latin typeface="Bell MT" panose="02020503060305020303" pitchFamily="18" charset="0"/>
              </a:rPr>
              <a:t>Koordinator</a:t>
            </a:r>
            <a:r>
              <a:rPr lang="en-US" sz="2000" dirty="0" smtClean="0">
                <a:latin typeface="Bell MT" panose="02020503060305020303" pitchFamily="18" charset="0"/>
              </a:rPr>
              <a:t> </a:t>
            </a:r>
            <a:r>
              <a:rPr lang="en-US" sz="2000" dirty="0" err="1">
                <a:latin typeface="Bell MT" panose="02020503060305020303" pitchFamily="18" charset="0"/>
              </a:rPr>
              <a:t>Masase</a:t>
            </a:r>
            <a:r>
              <a:rPr lang="en-US" sz="2000" dirty="0">
                <a:latin typeface="Bell MT" panose="02020503060305020303" pitchFamily="18" charset="0"/>
              </a:rPr>
              <a:t> </a:t>
            </a:r>
            <a:r>
              <a:rPr lang="en-US" sz="2000" dirty="0" err="1">
                <a:latin typeface="Bell MT" panose="02020503060305020303" pitchFamily="18" charset="0"/>
              </a:rPr>
              <a:t>Olahraga</a:t>
            </a:r>
            <a:r>
              <a:rPr lang="en-US" sz="2000" dirty="0">
                <a:latin typeface="Bell MT" panose="02020503060305020303" pitchFamily="18" charset="0"/>
              </a:rPr>
              <a:t>; </a:t>
            </a:r>
          </a:p>
          <a:p>
            <a:pPr marL="342900" indent="-342900">
              <a:buFont typeface="Wingdings" panose="05000000000000000000" pitchFamily="2" charset="2"/>
              <a:buChar char="ü"/>
            </a:pPr>
            <a:r>
              <a:rPr lang="en-US" sz="2000" dirty="0" err="1" smtClean="0">
                <a:latin typeface="Bell MT" panose="02020503060305020303" pitchFamily="18" charset="0"/>
              </a:rPr>
              <a:t>Koordinator</a:t>
            </a:r>
            <a:r>
              <a:rPr lang="en-US" sz="2000" dirty="0" smtClean="0">
                <a:latin typeface="Bell MT" panose="02020503060305020303" pitchFamily="18" charset="0"/>
              </a:rPr>
              <a:t> </a:t>
            </a:r>
            <a:r>
              <a:rPr lang="en-US" sz="2000" dirty="0" err="1">
                <a:latin typeface="Bell MT" panose="02020503060305020303" pitchFamily="18" charset="0"/>
              </a:rPr>
              <a:t>Kajian</a:t>
            </a:r>
            <a:r>
              <a:rPr lang="en-US" sz="2000" dirty="0">
                <a:latin typeface="Bell MT" panose="02020503060305020303" pitchFamily="18" charset="0"/>
              </a:rPr>
              <a:t> </a:t>
            </a:r>
            <a:r>
              <a:rPr lang="en-US" sz="2000" dirty="0" err="1" smtClean="0">
                <a:latin typeface="Bell MT" panose="02020503060305020303" pitchFamily="18" charset="0"/>
              </a:rPr>
              <a:t>Ilmiah</a:t>
            </a:r>
            <a:r>
              <a:rPr lang="en-US" sz="2000" dirty="0" smtClean="0">
                <a:latin typeface="Bell MT" panose="02020503060305020303" pitchFamily="18" charset="0"/>
              </a:rPr>
              <a:t>/</a:t>
            </a:r>
            <a:r>
              <a:rPr lang="en-US" sz="2000" dirty="0" err="1" smtClean="0">
                <a:latin typeface="Bell MT" panose="02020503060305020303" pitchFamily="18" charset="0"/>
              </a:rPr>
              <a:t>Jurnal</a:t>
            </a:r>
            <a:r>
              <a:rPr lang="id-ID" sz="2000" dirty="0" smtClean="0">
                <a:latin typeface="Bell MT" panose="02020503060305020303" pitchFamily="18" charset="0"/>
              </a:rPr>
              <a:t> =&gt; </a:t>
            </a:r>
            <a:r>
              <a:rPr lang="en-US" sz="2000" dirty="0" err="1" smtClean="0">
                <a:latin typeface="Bell MT" panose="02020503060305020303" pitchFamily="18" charset="0"/>
              </a:rPr>
              <a:t>sebagai</a:t>
            </a:r>
            <a:r>
              <a:rPr lang="en-US" sz="2000" dirty="0" smtClean="0">
                <a:latin typeface="Bell MT" panose="02020503060305020303" pitchFamily="18" charset="0"/>
              </a:rPr>
              <a:t> </a:t>
            </a:r>
            <a:r>
              <a:rPr lang="en-US" sz="2000" dirty="0" err="1">
                <a:latin typeface="Bell MT" panose="02020503060305020303" pitchFamily="18" charset="0"/>
              </a:rPr>
              <a:t>sarana</a:t>
            </a:r>
            <a:r>
              <a:rPr lang="en-US" sz="2000" dirty="0">
                <a:latin typeface="Bell MT" panose="02020503060305020303" pitchFamily="18" charset="0"/>
              </a:rPr>
              <a:t> </a:t>
            </a:r>
            <a:r>
              <a:rPr lang="en-US" sz="2000" dirty="0" err="1">
                <a:latin typeface="Bell MT" panose="02020503060305020303" pitchFamily="18" charset="0"/>
              </a:rPr>
              <a:t>pengembangan</a:t>
            </a:r>
            <a:r>
              <a:rPr lang="en-US" sz="2000" dirty="0">
                <a:latin typeface="Bell MT" panose="02020503060305020303" pitchFamily="18" charset="0"/>
              </a:rPr>
              <a:t> </a:t>
            </a:r>
            <a:r>
              <a:rPr lang="en-US" sz="2000" dirty="0" err="1">
                <a:latin typeface="Bell MT" panose="02020503060305020303" pitchFamily="18" charset="0"/>
              </a:rPr>
              <a:t>ilmu</a:t>
            </a:r>
            <a:r>
              <a:rPr lang="en-US" sz="2000" dirty="0">
                <a:latin typeface="Bell MT" panose="02020503060305020303" pitchFamily="18" charset="0"/>
              </a:rPr>
              <a:t>, </a:t>
            </a:r>
            <a:r>
              <a:rPr lang="en-US" sz="2000" dirty="0" err="1">
                <a:latin typeface="Bell MT" panose="02020503060305020303" pitchFamily="18" charset="0"/>
              </a:rPr>
              <a:t>yaitu</a:t>
            </a:r>
            <a:r>
              <a:rPr lang="en-US" sz="2000" dirty="0">
                <a:latin typeface="Bell MT" panose="02020503060305020303" pitchFamily="18" charset="0"/>
              </a:rPr>
              <a:t> </a:t>
            </a:r>
            <a:r>
              <a:rPr lang="en-US" sz="2000" dirty="0" err="1">
                <a:latin typeface="Bell MT" panose="02020503060305020303" pitchFamily="18" charset="0"/>
              </a:rPr>
              <a:t>dengan</a:t>
            </a:r>
            <a:r>
              <a:rPr lang="en-US" sz="2000" dirty="0">
                <a:latin typeface="Bell MT" panose="02020503060305020303" pitchFamily="18" charset="0"/>
              </a:rPr>
              <a:t> </a:t>
            </a:r>
            <a:r>
              <a:rPr lang="en-US" sz="2000" dirty="0" err="1">
                <a:latin typeface="Bell MT" panose="02020503060305020303" pitchFamily="18" charset="0"/>
              </a:rPr>
              <a:t>menyelenggarakan</a:t>
            </a:r>
            <a:r>
              <a:rPr lang="en-US" sz="2000" dirty="0">
                <a:latin typeface="Bell MT" panose="02020503060305020303" pitchFamily="18" charset="0"/>
              </a:rPr>
              <a:t> seminar </a:t>
            </a:r>
            <a:r>
              <a:rPr lang="en-US" sz="2000" dirty="0" err="1">
                <a:latin typeface="Bell MT" panose="02020503060305020303" pitchFamily="18" charset="0"/>
              </a:rPr>
              <a:t>tentang</a:t>
            </a:r>
            <a:r>
              <a:rPr lang="en-US" sz="2000" dirty="0">
                <a:latin typeface="Bell MT" panose="02020503060305020303" pitchFamily="18" charset="0"/>
              </a:rPr>
              <a:t> </a:t>
            </a:r>
            <a:r>
              <a:rPr lang="en-US" sz="2000" dirty="0" err="1">
                <a:latin typeface="Bell MT" panose="02020503060305020303" pitchFamily="18" charset="0"/>
              </a:rPr>
              <a:t>pendidikan</a:t>
            </a:r>
            <a:r>
              <a:rPr lang="en-US" sz="2000" dirty="0">
                <a:latin typeface="Bell MT" panose="02020503060305020303" pitchFamily="18" charset="0"/>
              </a:rPr>
              <a:t> </a:t>
            </a:r>
            <a:r>
              <a:rPr lang="en-US" sz="2000" dirty="0" err="1">
                <a:latin typeface="Bell MT" panose="02020503060305020303" pitchFamily="18" charset="0"/>
              </a:rPr>
              <a:t>jasmani</a:t>
            </a:r>
            <a:r>
              <a:rPr lang="en-US" sz="2000" dirty="0">
                <a:latin typeface="Bell MT" panose="02020503060305020303" pitchFamily="18" charset="0"/>
              </a:rPr>
              <a:t>, </a:t>
            </a:r>
            <a:r>
              <a:rPr lang="en-US" sz="2000" dirty="0" err="1">
                <a:latin typeface="Bell MT" panose="02020503060305020303" pitchFamily="18" charset="0"/>
              </a:rPr>
              <a:t>olahraga</a:t>
            </a:r>
            <a:r>
              <a:rPr lang="en-US" sz="2000" dirty="0">
                <a:latin typeface="Bell MT" panose="02020503060305020303" pitchFamily="18" charset="0"/>
              </a:rPr>
              <a:t> </a:t>
            </a:r>
            <a:r>
              <a:rPr lang="en-US" sz="2000" dirty="0" err="1">
                <a:latin typeface="Bell MT" panose="02020503060305020303" pitchFamily="18" charset="0"/>
              </a:rPr>
              <a:t>dan</a:t>
            </a:r>
            <a:r>
              <a:rPr lang="en-US" sz="2000" dirty="0">
                <a:latin typeface="Bell MT" panose="02020503060305020303" pitchFamily="18" charset="0"/>
              </a:rPr>
              <a:t> </a:t>
            </a:r>
            <a:r>
              <a:rPr lang="en-US" sz="2000" dirty="0" err="1">
                <a:latin typeface="Bell MT" panose="02020503060305020303" pitchFamily="18" charset="0"/>
              </a:rPr>
              <a:t>kesehatan</a:t>
            </a:r>
            <a:r>
              <a:rPr lang="en-US" sz="2000" dirty="0">
                <a:latin typeface="Bell MT" panose="02020503060305020303" pitchFamily="18" charset="0"/>
              </a:rPr>
              <a:t>, </a:t>
            </a:r>
            <a:r>
              <a:rPr lang="en-US" sz="2000" dirty="0" err="1">
                <a:latin typeface="Bell MT" panose="02020503060305020303" pitchFamily="18" charset="0"/>
              </a:rPr>
              <a:t>penataran</a:t>
            </a:r>
            <a:r>
              <a:rPr lang="en-US" sz="2000" dirty="0">
                <a:latin typeface="Bell MT" panose="02020503060305020303" pitchFamily="18" charset="0"/>
              </a:rPr>
              <a:t> </a:t>
            </a:r>
            <a:r>
              <a:rPr lang="en-US" sz="2000" dirty="0" err="1">
                <a:latin typeface="Bell MT" panose="02020503060305020303" pitchFamily="18" charset="0"/>
              </a:rPr>
              <a:t>dan</a:t>
            </a:r>
            <a:r>
              <a:rPr lang="en-US" sz="2000" dirty="0">
                <a:latin typeface="Bell MT" panose="02020503060305020303" pitchFamily="18" charset="0"/>
              </a:rPr>
              <a:t> </a:t>
            </a:r>
            <a:r>
              <a:rPr lang="en-US" sz="2000" dirty="0" err="1">
                <a:latin typeface="Bell MT" panose="02020503060305020303" pitchFamily="18" charset="0"/>
              </a:rPr>
              <a:t>penelitian</a:t>
            </a:r>
            <a:r>
              <a:rPr lang="en-US" sz="2000" dirty="0">
                <a:latin typeface="Bell MT" panose="02020503060305020303" pitchFamily="18" charset="0"/>
              </a:rPr>
              <a:t>, </a:t>
            </a:r>
            <a:r>
              <a:rPr lang="en-US" sz="2000" dirty="0" err="1">
                <a:latin typeface="Bell MT" panose="02020503060305020303" pitchFamily="18" charset="0"/>
              </a:rPr>
              <a:t>penerbitan</a:t>
            </a:r>
            <a:r>
              <a:rPr lang="en-US" sz="2000" dirty="0">
                <a:latin typeface="Bell MT" panose="02020503060305020303" pitchFamily="18" charset="0"/>
              </a:rPr>
              <a:t> </a:t>
            </a:r>
            <a:r>
              <a:rPr lang="en-US" sz="2000" dirty="0" err="1">
                <a:latin typeface="Bell MT" panose="02020503060305020303" pitchFamily="18" charset="0"/>
              </a:rPr>
              <a:t>Jurnal</a:t>
            </a:r>
            <a:r>
              <a:rPr lang="en-US" sz="2000" dirty="0">
                <a:latin typeface="Bell MT" panose="02020503060305020303" pitchFamily="18" charset="0"/>
              </a:rPr>
              <a:t> </a:t>
            </a:r>
            <a:r>
              <a:rPr lang="en-US" sz="2000" dirty="0" err="1">
                <a:latin typeface="Bell MT" panose="02020503060305020303" pitchFamily="18" charset="0"/>
              </a:rPr>
              <a:t>Pendidikan</a:t>
            </a:r>
            <a:r>
              <a:rPr lang="en-US" sz="2000" dirty="0">
                <a:latin typeface="Bell MT" panose="02020503060305020303" pitchFamily="18" charset="0"/>
              </a:rPr>
              <a:t> </a:t>
            </a:r>
            <a:r>
              <a:rPr lang="en-US" sz="2000" dirty="0" err="1">
                <a:latin typeface="Bell MT" panose="02020503060305020303" pitchFamily="18" charset="0"/>
              </a:rPr>
              <a:t>Jasmani</a:t>
            </a:r>
            <a:r>
              <a:rPr lang="en-US" sz="2000" dirty="0">
                <a:latin typeface="Bell MT" panose="02020503060305020303" pitchFamily="18" charset="0"/>
              </a:rPr>
              <a:t>; </a:t>
            </a:r>
            <a:r>
              <a:rPr lang="en-US" sz="2000" dirty="0" err="1">
                <a:latin typeface="Bell MT" panose="02020503060305020303" pitchFamily="18" charset="0"/>
              </a:rPr>
              <a:t>serta</a:t>
            </a:r>
            <a:r>
              <a:rPr lang="en-US" sz="2000" dirty="0">
                <a:latin typeface="Bell MT" panose="02020503060305020303" pitchFamily="18" charset="0"/>
              </a:rPr>
              <a:t> </a:t>
            </a:r>
          </a:p>
          <a:p>
            <a:pPr marL="342900" indent="-342900">
              <a:buFont typeface="Wingdings" panose="05000000000000000000" pitchFamily="2" charset="2"/>
              <a:buChar char="ü"/>
            </a:pPr>
            <a:r>
              <a:rPr lang="en-US" sz="2000" dirty="0" err="1" smtClean="0">
                <a:latin typeface="Bell MT" panose="02020503060305020303" pitchFamily="18" charset="0"/>
              </a:rPr>
              <a:t>Koordinator</a:t>
            </a:r>
            <a:r>
              <a:rPr lang="en-US" sz="2000" dirty="0" smtClean="0">
                <a:latin typeface="Bell MT" panose="02020503060305020303" pitchFamily="18" charset="0"/>
              </a:rPr>
              <a:t> </a:t>
            </a:r>
            <a:r>
              <a:rPr lang="en-US" sz="2000" dirty="0" err="1">
                <a:latin typeface="Bell MT" panose="02020503060305020303" pitchFamily="18" charset="0"/>
              </a:rPr>
              <a:t>Sekolah-sekolah</a:t>
            </a:r>
            <a:r>
              <a:rPr lang="en-US" sz="2000" dirty="0">
                <a:latin typeface="Bell MT" panose="02020503060305020303" pitchFamily="18" charset="0"/>
              </a:rPr>
              <a:t> </a:t>
            </a:r>
            <a:r>
              <a:rPr lang="en-US" sz="2000" dirty="0" err="1">
                <a:latin typeface="Bell MT" panose="02020503060305020303" pitchFamily="18" charset="0"/>
              </a:rPr>
              <a:t>Laboratorium</a:t>
            </a:r>
            <a:r>
              <a:rPr lang="en-US" sz="2000" dirty="0">
                <a:latin typeface="Bell MT" panose="02020503060305020303" pitchFamily="18" charset="0"/>
              </a:rPr>
              <a:t> </a:t>
            </a:r>
            <a:r>
              <a:rPr lang="en-US" sz="2000" dirty="0" err="1">
                <a:latin typeface="Bell MT" panose="02020503060305020303" pitchFamily="18" charset="0"/>
              </a:rPr>
              <a:t>Cabang</a:t>
            </a:r>
            <a:r>
              <a:rPr lang="en-US" sz="2000" dirty="0">
                <a:latin typeface="Bell MT" panose="02020503060305020303" pitchFamily="18" charset="0"/>
              </a:rPr>
              <a:t> </a:t>
            </a:r>
            <a:r>
              <a:rPr lang="en-US" sz="2000" dirty="0" err="1" smtClean="0">
                <a:latin typeface="Bell MT" panose="02020503060305020303" pitchFamily="18" charset="0"/>
              </a:rPr>
              <a:t>Olahraga</a:t>
            </a:r>
            <a:r>
              <a:rPr lang="id-ID" sz="2000" dirty="0" smtClean="0">
                <a:latin typeface="Bell MT" panose="02020503060305020303" pitchFamily="18" charset="0"/>
              </a:rPr>
              <a:t> =&gt; </a:t>
            </a:r>
            <a:r>
              <a:rPr lang="en-US" sz="2000" dirty="0" smtClean="0">
                <a:latin typeface="Bell MT" panose="02020503060305020303" pitchFamily="18" charset="0"/>
              </a:rPr>
              <a:t>yang </a:t>
            </a:r>
            <a:r>
              <a:rPr lang="en-US" sz="2000" dirty="0" err="1">
                <a:latin typeface="Bell MT" panose="02020503060305020303" pitchFamily="18" charset="0"/>
              </a:rPr>
              <a:t>saat</a:t>
            </a:r>
            <a:r>
              <a:rPr lang="en-US" sz="2000" dirty="0">
                <a:latin typeface="Bell MT" panose="02020503060305020303" pitchFamily="18" charset="0"/>
              </a:rPr>
              <a:t> </a:t>
            </a:r>
            <a:r>
              <a:rPr lang="en-US" sz="2000" dirty="0" err="1">
                <a:latin typeface="Bell MT" panose="02020503060305020303" pitchFamily="18" charset="0"/>
              </a:rPr>
              <a:t>ini</a:t>
            </a:r>
            <a:r>
              <a:rPr lang="en-US" sz="2000" dirty="0">
                <a:latin typeface="Bell MT" panose="02020503060305020303" pitchFamily="18" charset="0"/>
              </a:rPr>
              <a:t> </a:t>
            </a:r>
            <a:r>
              <a:rPr lang="en-US" sz="2000" dirty="0" err="1">
                <a:latin typeface="Bell MT" panose="02020503060305020303" pitchFamily="18" charset="0"/>
              </a:rPr>
              <a:t>baru</a:t>
            </a:r>
            <a:r>
              <a:rPr lang="en-US" sz="2000" dirty="0">
                <a:latin typeface="Bell MT" panose="02020503060305020303" pitchFamily="18" charset="0"/>
              </a:rPr>
              <a:t> </a:t>
            </a:r>
            <a:r>
              <a:rPr lang="en-US" sz="2000" dirty="0" err="1">
                <a:latin typeface="Bell MT" panose="02020503060305020303" pitchFamily="18" charset="0"/>
              </a:rPr>
              <a:t>memberikan</a:t>
            </a:r>
            <a:r>
              <a:rPr lang="en-US" sz="2000" dirty="0">
                <a:latin typeface="Bell MT" panose="02020503060305020303" pitchFamily="18" charset="0"/>
              </a:rPr>
              <a:t> </a:t>
            </a:r>
            <a:r>
              <a:rPr lang="en-US" sz="2000" dirty="0" err="1">
                <a:latin typeface="Bell MT" panose="02020503060305020303" pitchFamily="18" charset="0"/>
              </a:rPr>
              <a:t>layanan</a:t>
            </a:r>
            <a:r>
              <a:rPr lang="en-US" sz="2000" dirty="0">
                <a:latin typeface="Bell MT" panose="02020503060305020303" pitchFamily="18" charset="0"/>
              </a:rPr>
              <a:t> </a:t>
            </a:r>
            <a:r>
              <a:rPr lang="en-US" sz="2000" dirty="0" err="1">
                <a:latin typeface="Bell MT" panose="02020503060305020303" pitchFamily="18" charset="0"/>
              </a:rPr>
              <a:t>kepada</a:t>
            </a:r>
            <a:r>
              <a:rPr lang="en-US" sz="2000" dirty="0">
                <a:latin typeface="Bell MT" panose="02020503060305020303" pitchFamily="18" charset="0"/>
              </a:rPr>
              <a:t> </a:t>
            </a:r>
            <a:r>
              <a:rPr lang="en-US" sz="2000" dirty="0" err="1">
                <a:latin typeface="Bell MT" panose="02020503060305020303" pitchFamily="18" charset="0"/>
              </a:rPr>
              <a:t>masyarakat</a:t>
            </a:r>
            <a:r>
              <a:rPr lang="en-US" sz="2000" dirty="0">
                <a:latin typeface="Bell MT" panose="02020503060305020303" pitchFamily="18" charset="0"/>
              </a:rPr>
              <a:t> </a:t>
            </a:r>
            <a:r>
              <a:rPr lang="en-US" sz="2000" dirty="0" err="1">
                <a:latin typeface="Bell MT" panose="02020503060305020303" pitchFamily="18" charset="0"/>
              </a:rPr>
              <a:t>berupa</a:t>
            </a:r>
            <a:r>
              <a:rPr lang="en-US" sz="2000" dirty="0">
                <a:latin typeface="Bell MT" panose="02020503060305020303" pitchFamily="18" charset="0"/>
              </a:rPr>
              <a:t> </a:t>
            </a:r>
            <a:r>
              <a:rPr lang="en-US" sz="2000" dirty="0" err="1">
                <a:latin typeface="Bell MT" panose="02020503060305020303" pitchFamily="18" charset="0"/>
              </a:rPr>
              <a:t>kegiatan</a:t>
            </a:r>
            <a:r>
              <a:rPr lang="en-US" sz="2000" dirty="0">
                <a:latin typeface="Bell MT" panose="02020503060305020303" pitchFamily="18" charset="0"/>
              </a:rPr>
              <a:t> </a:t>
            </a:r>
            <a:r>
              <a:rPr lang="en-US" sz="2000" dirty="0" err="1">
                <a:latin typeface="Bell MT" panose="02020503060305020303" pitchFamily="18" charset="0"/>
              </a:rPr>
              <a:t>latihan</a:t>
            </a:r>
            <a:r>
              <a:rPr lang="en-US" sz="2000" dirty="0">
                <a:latin typeface="Bell MT" panose="02020503060305020303" pitchFamily="18" charset="0"/>
              </a:rPr>
              <a:t> </a:t>
            </a:r>
            <a:r>
              <a:rPr lang="en-US" sz="2000" dirty="0" err="1">
                <a:latin typeface="Bell MT" panose="02020503060305020303" pitchFamily="18" charset="0"/>
              </a:rPr>
              <a:t>sepakbola</a:t>
            </a:r>
            <a:r>
              <a:rPr lang="en-US" sz="2000" dirty="0">
                <a:latin typeface="Bell MT" panose="02020503060305020303" pitchFamily="18" charset="0"/>
              </a:rPr>
              <a:t> (SSB). </a:t>
            </a:r>
          </a:p>
          <a:p>
            <a:pPr algn="just"/>
            <a:endParaRPr lang="id-ID" sz="20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539647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39552" y="188640"/>
            <a:ext cx="8424936" cy="6552728"/>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23528" y="836712"/>
            <a:ext cx="8583735" cy="317009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just">
              <a:buFont typeface="Wingdings" panose="05000000000000000000" pitchFamily="2" charset="2"/>
              <a:buChar char="ü"/>
              <a:tabLst>
                <a:tab pos="2684463" algn="l"/>
              </a:tabLst>
            </a:pPr>
            <a:endParaRPr lang="en-US" sz="2000" b="1" u="sng" dirty="0" smtClean="0">
              <a:solidFill>
                <a:schemeClr val="bg1"/>
              </a:solidFill>
              <a:latin typeface="Bell MT" panose="02020503060305020303" pitchFamily="18" charset="0"/>
            </a:endParaRPr>
          </a:p>
          <a:p>
            <a:pPr marL="342900" indent="-342900" algn="just">
              <a:buFont typeface="Wingdings" panose="05000000000000000000" pitchFamily="2" charset="2"/>
              <a:buChar char="ü"/>
              <a:tabLst>
                <a:tab pos="2684463" algn="l"/>
              </a:tabLst>
            </a:pPr>
            <a:r>
              <a:rPr lang="en-US" dirty="0" err="1" smtClean="0">
                <a:solidFill>
                  <a:schemeClr val="bg1"/>
                </a:solidFill>
                <a:latin typeface="Bell MT" panose="02020503060305020303" pitchFamily="18" charset="0"/>
              </a:rPr>
              <a:t>Lulusan</a:t>
            </a:r>
            <a:r>
              <a:rPr lang="en-US" dirty="0" smtClean="0">
                <a:solidFill>
                  <a:schemeClr val="bg1"/>
                </a:solidFill>
                <a:latin typeface="Bell MT" panose="02020503060305020303" pitchFamily="18" charset="0"/>
              </a:rPr>
              <a:t> </a:t>
            </a:r>
            <a:r>
              <a:rPr lang="en-US" dirty="0">
                <a:solidFill>
                  <a:schemeClr val="bg1"/>
                </a:solidFill>
                <a:latin typeface="Bell MT" panose="02020503060305020303" pitchFamily="18" charset="0"/>
              </a:rPr>
              <a:t>Program </a:t>
            </a:r>
            <a:r>
              <a:rPr lang="en-US" dirty="0" err="1">
                <a:solidFill>
                  <a:schemeClr val="bg1"/>
                </a:solidFill>
                <a:latin typeface="Bell MT" panose="02020503060305020303" pitchFamily="18" charset="0"/>
              </a:rPr>
              <a:t>Studi</a:t>
            </a:r>
            <a:r>
              <a:rPr lang="en-US" dirty="0">
                <a:solidFill>
                  <a:schemeClr val="bg1"/>
                </a:solidFill>
                <a:latin typeface="Bell MT" panose="02020503060305020303" pitchFamily="18" charset="0"/>
              </a:rPr>
              <a:t> S1 </a:t>
            </a:r>
            <a:r>
              <a:rPr lang="en-US" dirty="0" err="1">
                <a:solidFill>
                  <a:schemeClr val="bg1"/>
                </a:solidFill>
                <a:latin typeface="Bell MT" panose="02020503060305020303" pitchFamily="18" charset="0"/>
              </a:rPr>
              <a:t>Pendidikan</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Jasmani</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memiliki</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wewenang</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penuh</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sebagai</a:t>
            </a:r>
            <a:r>
              <a:rPr lang="en-US" dirty="0">
                <a:solidFill>
                  <a:schemeClr val="bg1"/>
                </a:solidFill>
                <a:latin typeface="Bell MT" panose="02020503060305020303" pitchFamily="18" charset="0"/>
              </a:rPr>
              <a:t> Guru </a:t>
            </a:r>
            <a:r>
              <a:rPr lang="en-US" dirty="0" err="1">
                <a:solidFill>
                  <a:schemeClr val="bg1"/>
                </a:solidFill>
                <a:latin typeface="Bell MT" panose="02020503060305020303" pitchFamily="18" charset="0"/>
              </a:rPr>
              <a:t>Pendidikan</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Jasmani</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pada</a:t>
            </a:r>
            <a:r>
              <a:rPr lang="en-US" dirty="0">
                <a:solidFill>
                  <a:schemeClr val="bg1"/>
                </a:solidFill>
                <a:latin typeface="Bell MT" panose="02020503060305020303" pitchFamily="18" charset="0"/>
              </a:rPr>
              <a:t> SD, SLTP </a:t>
            </a:r>
            <a:r>
              <a:rPr lang="en-US" dirty="0" err="1">
                <a:solidFill>
                  <a:schemeClr val="bg1"/>
                </a:solidFill>
                <a:latin typeface="Bell MT" panose="02020503060305020303" pitchFamily="18" charset="0"/>
              </a:rPr>
              <a:t>maupun</a:t>
            </a:r>
            <a:r>
              <a:rPr lang="en-US" dirty="0">
                <a:solidFill>
                  <a:schemeClr val="bg1"/>
                </a:solidFill>
                <a:latin typeface="Bell MT" panose="02020503060305020303" pitchFamily="18" charset="0"/>
              </a:rPr>
              <a:t> SLTA, ABRI, POLRI</a:t>
            </a:r>
          </a:p>
          <a:p>
            <a:pPr marL="342900" indent="-342900" algn="just">
              <a:buFont typeface="Wingdings" panose="05000000000000000000" pitchFamily="2" charset="2"/>
              <a:buChar char="ü"/>
            </a:pPr>
            <a:r>
              <a:rPr lang="en-US" dirty="0" err="1" smtClean="0">
                <a:solidFill>
                  <a:schemeClr val="bg1"/>
                </a:solidFill>
                <a:latin typeface="Bell MT" panose="02020503060305020303" pitchFamily="18" charset="0"/>
              </a:rPr>
              <a:t>Lulusan</a:t>
            </a:r>
            <a:r>
              <a:rPr lang="en-US" dirty="0" smtClean="0">
                <a:solidFill>
                  <a:schemeClr val="bg1"/>
                </a:solidFill>
                <a:latin typeface="Bell MT" panose="02020503060305020303" pitchFamily="18" charset="0"/>
              </a:rPr>
              <a:t> </a:t>
            </a:r>
            <a:r>
              <a:rPr lang="en-US" dirty="0">
                <a:solidFill>
                  <a:schemeClr val="bg1"/>
                </a:solidFill>
                <a:latin typeface="Bell MT" panose="02020503060305020303" pitchFamily="18" charset="0"/>
              </a:rPr>
              <a:t>Program </a:t>
            </a:r>
            <a:r>
              <a:rPr lang="en-US" dirty="0" err="1">
                <a:solidFill>
                  <a:schemeClr val="bg1"/>
                </a:solidFill>
                <a:latin typeface="Bell MT" panose="02020503060305020303" pitchFamily="18" charset="0"/>
              </a:rPr>
              <a:t>Studi</a:t>
            </a:r>
            <a:r>
              <a:rPr lang="en-US" dirty="0">
                <a:solidFill>
                  <a:schemeClr val="bg1"/>
                </a:solidFill>
                <a:latin typeface="Bell MT" panose="02020503060305020303" pitchFamily="18" charset="0"/>
              </a:rPr>
              <a:t>  S1 </a:t>
            </a:r>
            <a:r>
              <a:rPr lang="en-US" dirty="0" err="1">
                <a:solidFill>
                  <a:schemeClr val="bg1"/>
                </a:solidFill>
                <a:latin typeface="Bell MT" panose="02020503060305020303" pitchFamily="18" charset="0"/>
              </a:rPr>
              <a:t>Ilmu</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Keolahragaan</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memiliki</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kompetensi</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sebagai</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tenaga</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fisioterapi</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pelatih</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olahraga</a:t>
            </a:r>
            <a:r>
              <a:rPr lang="en-US" dirty="0">
                <a:solidFill>
                  <a:schemeClr val="bg1"/>
                </a:solidFill>
                <a:latin typeface="Bell MT" panose="02020503060305020303" pitchFamily="18" charset="0"/>
              </a:rPr>
              <a:t>, masseur, </a:t>
            </a:r>
            <a:r>
              <a:rPr lang="en-US" dirty="0" err="1">
                <a:solidFill>
                  <a:schemeClr val="bg1"/>
                </a:solidFill>
                <a:latin typeface="Bell MT" panose="02020503060305020303" pitchFamily="18" charset="0"/>
              </a:rPr>
              <a:t>dan</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instruktur</a:t>
            </a:r>
            <a:r>
              <a:rPr lang="en-US" dirty="0">
                <a:solidFill>
                  <a:schemeClr val="bg1"/>
                </a:solidFill>
                <a:latin typeface="Bell MT" panose="02020503060305020303" pitchFamily="18" charset="0"/>
              </a:rPr>
              <a:t> fitness center, ABRI, POLRI, </a:t>
            </a:r>
            <a:r>
              <a:rPr lang="en-US" dirty="0" err="1">
                <a:solidFill>
                  <a:schemeClr val="bg1"/>
                </a:solidFill>
                <a:latin typeface="Bell MT" panose="02020503060305020303" pitchFamily="18" charset="0"/>
              </a:rPr>
              <a:t>Konsultan</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Olahraga</a:t>
            </a:r>
            <a:r>
              <a:rPr lang="en-US" dirty="0">
                <a:solidFill>
                  <a:schemeClr val="bg1"/>
                </a:solidFill>
                <a:latin typeface="Bell MT" panose="02020503060305020303" pitchFamily="18" charset="0"/>
              </a:rPr>
              <a:t>.</a:t>
            </a:r>
          </a:p>
          <a:p>
            <a:pPr marL="342900" indent="-342900" algn="just">
              <a:buFont typeface="Wingdings" panose="05000000000000000000" pitchFamily="2" charset="2"/>
              <a:buChar char="ü"/>
            </a:pPr>
            <a:r>
              <a:rPr lang="en-US" dirty="0" err="1" smtClean="0">
                <a:solidFill>
                  <a:schemeClr val="bg1"/>
                </a:solidFill>
                <a:latin typeface="Bell MT" panose="02020503060305020303" pitchFamily="18" charset="0"/>
              </a:rPr>
              <a:t>Lulusan</a:t>
            </a:r>
            <a:r>
              <a:rPr lang="en-US" dirty="0" smtClean="0">
                <a:solidFill>
                  <a:schemeClr val="bg1"/>
                </a:solidFill>
                <a:latin typeface="Bell MT" panose="02020503060305020303" pitchFamily="18" charset="0"/>
              </a:rPr>
              <a:t> </a:t>
            </a:r>
            <a:r>
              <a:rPr lang="en-US" dirty="0">
                <a:solidFill>
                  <a:schemeClr val="bg1"/>
                </a:solidFill>
                <a:latin typeface="Bell MT" panose="02020503060305020303" pitchFamily="18" charset="0"/>
              </a:rPr>
              <a:t>Program </a:t>
            </a:r>
            <a:r>
              <a:rPr lang="en-US" dirty="0" err="1">
                <a:solidFill>
                  <a:schemeClr val="bg1"/>
                </a:solidFill>
                <a:latin typeface="Bell MT" panose="02020503060305020303" pitchFamily="18" charset="0"/>
              </a:rPr>
              <a:t>Studi</a:t>
            </a:r>
            <a:r>
              <a:rPr lang="en-US" dirty="0">
                <a:solidFill>
                  <a:schemeClr val="bg1"/>
                </a:solidFill>
                <a:latin typeface="Bell MT" panose="02020503060305020303" pitchFamily="18" charset="0"/>
              </a:rPr>
              <a:t> S1 </a:t>
            </a:r>
            <a:r>
              <a:rPr lang="en-US" dirty="0" err="1">
                <a:solidFill>
                  <a:schemeClr val="bg1"/>
                </a:solidFill>
                <a:latin typeface="Bell MT" panose="02020503060305020303" pitchFamily="18" charset="0"/>
              </a:rPr>
              <a:t>Pendidikan</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Kepelatihan</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Olahraga</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memiliki</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kompetnsi</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sebagai</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tenaga</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pelatih</a:t>
            </a:r>
            <a:r>
              <a:rPr lang="en-US" dirty="0">
                <a:solidFill>
                  <a:schemeClr val="bg1"/>
                </a:solidFill>
                <a:latin typeface="Bell MT" panose="02020503060305020303" pitchFamily="18" charset="0"/>
              </a:rPr>
              <a:t> </a:t>
            </a:r>
            <a:r>
              <a:rPr lang="en-US" dirty="0" err="1">
                <a:solidFill>
                  <a:schemeClr val="bg1"/>
                </a:solidFill>
                <a:latin typeface="Bell MT" panose="02020503060305020303" pitchFamily="18" charset="0"/>
              </a:rPr>
              <a:t>olahraga</a:t>
            </a:r>
            <a:r>
              <a:rPr lang="en-US" dirty="0">
                <a:solidFill>
                  <a:schemeClr val="bg1"/>
                </a:solidFill>
                <a:latin typeface="Bell MT" panose="02020503060305020303" pitchFamily="18" charset="0"/>
              </a:rPr>
              <a:t>, masseur, Guru, ABRI, POLRI, </a:t>
            </a:r>
            <a:r>
              <a:rPr lang="en-US" dirty="0" smtClean="0">
                <a:solidFill>
                  <a:schemeClr val="bg1"/>
                </a:solidFill>
                <a:latin typeface="Bell MT" panose="02020503060305020303" pitchFamily="18" charset="0"/>
              </a:rPr>
              <a:t>PNS</a:t>
            </a:r>
            <a:r>
              <a:rPr lang="id-ID" dirty="0" smtClean="0">
                <a:solidFill>
                  <a:schemeClr val="bg1"/>
                </a:solidFill>
                <a:latin typeface="Bell MT" panose="02020503060305020303" pitchFamily="18" charset="0"/>
              </a:rPr>
              <a:t>.</a:t>
            </a:r>
          </a:p>
          <a:p>
            <a:pPr marL="342900" indent="-342900" algn="just">
              <a:buFont typeface="Wingdings" panose="05000000000000000000" pitchFamily="2" charset="2"/>
              <a:buChar char="ü"/>
            </a:pPr>
            <a:r>
              <a:rPr lang="id-ID" dirty="0" smtClean="0">
                <a:solidFill>
                  <a:schemeClr val="bg1"/>
                </a:solidFill>
                <a:latin typeface="Bell MT" panose="02020503060305020303" pitchFamily="18" charset="0"/>
              </a:rPr>
              <a:t>Lulusan Program Studi S1 Ilmu Kesehatan Masyarakat memiliki kompetensi sebagai pendidik dan tenaga kependidikan kesehatan masyarakat pada lembaga kesehatan dan Lembaga penyelenggara program pemberdayaan masyarakat di bidang kesehatan.</a:t>
            </a:r>
            <a:endParaRPr lang="en-US" dirty="0">
              <a:solidFill>
                <a:schemeClr val="bg1"/>
              </a:solidFill>
              <a:latin typeface="Bell MT" panose="02020503060305020303" pitchFamily="18" charset="0"/>
            </a:endParaRPr>
          </a:p>
        </p:txBody>
      </p:sp>
      <p:sp>
        <p:nvSpPr>
          <p:cNvPr id="3" name="Rounded Rectangle 2"/>
          <p:cNvSpPr/>
          <p:nvPr/>
        </p:nvSpPr>
        <p:spPr>
          <a:xfrm>
            <a:off x="323528" y="116632"/>
            <a:ext cx="2592288" cy="5040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sz="2000" b="1" dirty="0" smtClean="0">
                <a:solidFill>
                  <a:schemeClr val="bg1"/>
                </a:solidFill>
                <a:latin typeface="Bell MT" panose="02020503060305020303" pitchFamily="18" charset="0"/>
              </a:rPr>
              <a:t>LULUSAN </a:t>
            </a:r>
            <a:endParaRPr lang="id-ID" sz="2400" b="1" dirty="0">
              <a:solidFill>
                <a:schemeClr val="bg1"/>
              </a:solidFill>
              <a:latin typeface="Bell MT" panose="02020503060305020303" pitchFamily="18" charset="0"/>
            </a:endParaRPr>
          </a:p>
        </p:txBody>
      </p:sp>
      <p:sp>
        <p:nvSpPr>
          <p:cNvPr id="2" name="Rectangle 1"/>
          <p:cNvSpPr/>
          <p:nvPr/>
        </p:nvSpPr>
        <p:spPr>
          <a:xfrm>
            <a:off x="323528" y="4653136"/>
            <a:ext cx="8583735"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err="1" smtClean="0">
                <a:latin typeface="Bell MT" panose="02020503060305020303" pitchFamily="18" charset="0"/>
              </a:rPr>
              <a:t>Meskipun</a:t>
            </a:r>
            <a:r>
              <a:rPr lang="en-US" dirty="0" smtClean="0">
                <a:latin typeface="Bell MT" panose="02020503060305020303" pitchFamily="18" charset="0"/>
              </a:rPr>
              <a:t> </a:t>
            </a:r>
            <a:r>
              <a:rPr lang="en-US" dirty="0" err="1">
                <a:latin typeface="Bell MT" panose="02020503060305020303" pitchFamily="18" charset="0"/>
              </a:rPr>
              <a:t>sisi</a:t>
            </a:r>
            <a:r>
              <a:rPr lang="en-US" dirty="0">
                <a:latin typeface="Bell MT" panose="02020503060305020303" pitchFamily="18" charset="0"/>
              </a:rPr>
              <a:t> lain </a:t>
            </a:r>
            <a:r>
              <a:rPr lang="en-US" dirty="0" err="1">
                <a:latin typeface="Bell MT" panose="02020503060305020303" pitchFamily="18" charset="0"/>
              </a:rPr>
              <a:t>melaksanakan</a:t>
            </a:r>
            <a:r>
              <a:rPr lang="en-US" dirty="0">
                <a:latin typeface="Bell MT" panose="02020503060305020303" pitchFamily="18" charset="0"/>
              </a:rPr>
              <a:t> </a:t>
            </a:r>
            <a:r>
              <a:rPr lang="en-US" dirty="0" err="1">
                <a:latin typeface="Bell MT" panose="02020503060305020303" pitchFamily="18" charset="0"/>
              </a:rPr>
              <a:t>perkuliahan</a:t>
            </a:r>
            <a:r>
              <a:rPr lang="en-US" dirty="0">
                <a:latin typeface="Bell MT" panose="02020503060305020303" pitchFamily="18" charset="0"/>
              </a:rPr>
              <a:t> </a:t>
            </a:r>
            <a:r>
              <a:rPr lang="en-US" dirty="0" err="1">
                <a:latin typeface="Bell MT" panose="02020503060305020303" pitchFamily="18" charset="0"/>
              </a:rPr>
              <a:t>mahasiswa</a:t>
            </a:r>
            <a:r>
              <a:rPr lang="en-US" dirty="0">
                <a:latin typeface="Bell MT" panose="02020503060305020303" pitchFamily="18" charset="0"/>
              </a:rPr>
              <a:t> FIK UM </a:t>
            </a:r>
            <a:r>
              <a:rPr lang="en-US" dirty="0" err="1">
                <a:latin typeface="Bell MT" panose="02020503060305020303" pitchFamily="18" charset="0"/>
              </a:rPr>
              <a:t>banyak</a:t>
            </a:r>
            <a:r>
              <a:rPr lang="en-US" dirty="0">
                <a:latin typeface="Bell MT" panose="02020503060305020303" pitchFamily="18" charset="0"/>
              </a:rPr>
              <a:t> yang </a:t>
            </a:r>
            <a:r>
              <a:rPr lang="en-US" dirty="0" err="1">
                <a:latin typeface="Bell MT" panose="02020503060305020303" pitchFamily="18" charset="0"/>
              </a:rPr>
              <a:t>menyandang</a:t>
            </a:r>
            <a:r>
              <a:rPr lang="en-US" dirty="0">
                <a:latin typeface="Bell MT" panose="02020503060305020303" pitchFamily="18" charset="0"/>
              </a:rPr>
              <a:t> status </a:t>
            </a:r>
            <a:r>
              <a:rPr lang="en-US" dirty="0" err="1">
                <a:latin typeface="Bell MT" panose="02020503060305020303" pitchFamily="18" charset="0"/>
              </a:rPr>
              <a:t>sebagai</a:t>
            </a:r>
            <a:r>
              <a:rPr lang="en-US" dirty="0">
                <a:latin typeface="Bell MT" panose="02020503060305020303" pitchFamily="18" charset="0"/>
              </a:rPr>
              <a:t> </a:t>
            </a:r>
            <a:r>
              <a:rPr lang="en-US" dirty="0" err="1">
                <a:latin typeface="Bell MT" panose="02020503060305020303" pitchFamily="18" charset="0"/>
              </a:rPr>
              <a:t>atlet</a:t>
            </a:r>
            <a:r>
              <a:rPr lang="en-US" dirty="0">
                <a:latin typeface="Bell MT" panose="02020503060305020303" pitchFamily="18" charset="0"/>
              </a:rPr>
              <a:t> </a:t>
            </a:r>
            <a:r>
              <a:rPr lang="en-US" dirty="0" err="1">
                <a:latin typeface="Bell MT" panose="02020503060305020303" pitchFamily="18" charset="0"/>
              </a:rPr>
              <a:t>berlevel</a:t>
            </a:r>
            <a:r>
              <a:rPr lang="en-US" dirty="0">
                <a:latin typeface="Bell MT" panose="02020503060305020303" pitchFamily="18" charset="0"/>
              </a:rPr>
              <a:t> Nasional: </a:t>
            </a:r>
          </a:p>
          <a:p>
            <a:r>
              <a:rPr lang="en-US" dirty="0">
                <a:latin typeface="Bell MT" panose="02020503060305020303" pitchFamily="18" charset="0"/>
              </a:rPr>
              <a:t>- </a:t>
            </a:r>
            <a:r>
              <a:rPr lang="en-US" dirty="0" err="1">
                <a:latin typeface="Bell MT" panose="02020503060305020303" pitchFamily="18" charset="0"/>
              </a:rPr>
              <a:t>Atlet</a:t>
            </a:r>
            <a:r>
              <a:rPr lang="en-US" dirty="0">
                <a:latin typeface="Bell MT" panose="02020503060305020303" pitchFamily="18" charset="0"/>
              </a:rPr>
              <a:t> Nasional </a:t>
            </a:r>
            <a:r>
              <a:rPr lang="en-US" dirty="0" err="1">
                <a:latin typeface="Bell MT" panose="02020503060305020303" pitchFamily="18" charset="0"/>
              </a:rPr>
              <a:t>Lompat</a:t>
            </a:r>
            <a:r>
              <a:rPr lang="en-US" dirty="0">
                <a:latin typeface="Bell MT" panose="02020503060305020303" pitchFamily="18" charset="0"/>
              </a:rPr>
              <a:t> </a:t>
            </a:r>
            <a:r>
              <a:rPr lang="en-US" dirty="0" err="1">
                <a:latin typeface="Bell MT" panose="02020503060305020303" pitchFamily="18" charset="0"/>
              </a:rPr>
              <a:t>Jangkit</a:t>
            </a:r>
            <a:endParaRPr lang="en-US" dirty="0">
              <a:latin typeface="Bell MT" panose="02020503060305020303" pitchFamily="18" charset="0"/>
            </a:endParaRPr>
          </a:p>
          <a:p>
            <a:r>
              <a:rPr lang="en-US" dirty="0">
                <a:latin typeface="Bell MT" panose="02020503060305020303" pitchFamily="18" charset="0"/>
              </a:rPr>
              <a:t>- </a:t>
            </a:r>
            <a:r>
              <a:rPr lang="en-US" dirty="0" err="1">
                <a:latin typeface="Bell MT" panose="02020503060305020303" pitchFamily="18" charset="0"/>
              </a:rPr>
              <a:t>Atlet</a:t>
            </a:r>
            <a:r>
              <a:rPr lang="en-US" dirty="0">
                <a:latin typeface="Bell MT" panose="02020503060305020303" pitchFamily="18" charset="0"/>
              </a:rPr>
              <a:t> Nasional </a:t>
            </a:r>
            <a:r>
              <a:rPr lang="en-US" dirty="0" err="1">
                <a:latin typeface="Bell MT" panose="02020503060305020303" pitchFamily="18" charset="0"/>
              </a:rPr>
              <a:t>Balap</a:t>
            </a:r>
            <a:r>
              <a:rPr lang="en-US" dirty="0">
                <a:latin typeface="Bell MT" panose="02020503060305020303" pitchFamily="18" charset="0"/>
              </a:rPr>
              <a:t> </a:t>
            </a:r>
            <a:r>
              <a:rPr lang="en-US" dirty="0" err="1">
                <a:latin typeface="Bell MT" panose="02020503060305020303" pitchFamily="18" charset="0"/>
              </a:rPr>
              <a:t>Sepeda</a:t>
            </a:r>
            <a:endParaRPr lang="en-US" dirty="0">
              <a:latin typeface="Bell MT" panose="02020503060305020303" pitchFamily="18" charset="0"/>
            </a:endParaRPr>
          </a:p>
          <a:p>
            <a:r>
              <a:rPr lang="en-US" dirty="0">
                <a:latin typeface="Bell MT" panose="02020503060305020303" pitchFamily="18" charset="0"/>
              </a:rPr>
              <a:t>- </a:t>
            </a:r>
            <a:r>
              <a:rPr lang="en-US" dirty="0" err="1">
                <a:latin typeface="Bell MT" panose="02020503060305020303" pitchFamily="18" charset="0"/>
              </a:rPr>
              <a:t>Atlet</a:t>
            </a:r>
            <a:r>
              <a:rPr lang="en-US" dirty="0">
                <a:latin typeface="Bell MT" panose="02020503060305020303" pitchFamily="18" charset="0"/>
              </a:rPr>
              <a:t> Nasional </a:t>
            </a:r>
            <a:r>
              <a:rPr lang="en-US" dirty="0" err="1">
                <a:latin typeface="Bell MT" panose="02020503060305020303" pitchFamily="18" charset="0"/>
              </a:rPr>
              <a:t>Pencak</a:t>
            </a:r>
            <a:r>
              <a:rPr lang="en-US" dirty="0">
                <a:latin typeface="Bell MT" panose="02020503060305020303" pitchFamily="18" charset="0"/>
              </a:rPr>
              <a:t> </a:t>
            </a:r>
            <a:r>
              <a:rPr lang="en-US" dirty="0" err="1">
                <a:latin typeface="Bell MT" panose="02020503060305020303" pitchFamily="18" charset="0"/>
              </a:rPr>
              <a:t>Silat</a:t>
            </a:r>
            <a:endParaRPr lang="en-US" dirty="0">
              <a:latin typeface="Bell MT" panose="02020503060305020303" pitchFamily="18" charset="0"/>
            </a:endParaRPr>
          </a:p>
          <a:p>
            <a:r>
              <a:rPr lang="en-US" dirty="0">
                <a:latin typeface="Bell MT" panose="02020503060305020303" pitchFamily="18" charset="0"/>
              </a:rPr>
              <a:t>- </a:t>
            </a:r>
            <a:r>
              <a:rPr lang="en-US" dirty="0" err="1">
                <a:latin typeface="Bell MT" panose="02020503060305020303" pitchFamily="18" charset="0"/>
              </a:rPr>
              <a:t>Atlet</a:t>
            </a:r>
            <a:r>
              <a:rPr lang="en-US" dirty="0">
                <a:latin typeface="Bell MT" panose="02020503060305020303" pitchFamily="18" charset="0"/>
              </a:rPr>
              <a:t> Nasional </a:t>
            </a:r>
            <a:r>
              <a:rPr lang="en-US" dirty="0" err="1">
                <a:latin typeface="Bell MT" panose="02020503060305020303" pitchFamily="18" charset="0"/>
              </a:rPr>
              <a:t>Tenis</a:t>
            </a:r>
            <a:r>
              <a:rPr lang="en-US" dirty="0">
                <a:latin typeface="Bell MT" panose="02020503060305020303" pitchFamily="18" charset="0"/>
              </a:rPr>
              <a:t> </a:t>
            </a:r>
            <a:r>
              <a:rPr lang="en-US" dirty="0" err="1">
                <a:latin typeface="Bell MT" panose="02020503060305020303" pitchFamily="18" charset="0"/>
              </a:rPr>
              <a:t>lapangan</a:t>
            </a:r>
            <a:endParaRPr lang="en-US" dirty="0">
              <a:latin typeface="Bell MT" panose="02020503060305020303" pitchFamily="18" charset="0"/>
            </a:endParaRPr>
          </a:p>
          <a:p>
            <a:r>
              <a:rPr lang="en-US" dirty="0">
                <a:latin typeface="Bell MT" panose="02020503060305020303" pitchFamily="18" charset="0"/>
              </a:rPr>
              <a:t>- </a:t>
            </a:r>
            <a:r>
              <a:rPr lang="en-US" dirty="0" err="1">
                <a:latin typeface="Bell MT" panose="02020503060305020303" pitchFamily="18" charset="0"/>
              </a:rPr>
              <a:t>Atlet</a:t>
            </a:r>
            <a:r>
              <a:rPr lang="en-US" dirty="0">
                <a:latin typeface="Bell MT" panose="02020503060305020303" pitchFamily="18" charset="0"/>
              </a:rPr>
              <a:t> </a:t>
            </a:r>
            <a:r>
              <a:rPr lang="en-US" dirty="0" err="1">
                <a:latin typeface="Bell MT" panose="02020503060305020303" pitchFamily="18" charset="0"/>
              </a:rPr>
              <a:t>Porprov</a:t>
            </a:r>
            <a:r>
              <a:rPr lang="en-US" dirty="0">
                <a:latin typeface="Bell MT" panose="02020503060305020303" pitchFamily="18" charset="0"/>
              </a:rPr>
              <a:t> </a:t>
            </a:r>
            <a:r>
              <a:rPr lang="en-US" dirty="0" err="1">
                <a:latin typeface="Bell MT" panose="02020503060305020303" pitchFamily="18" charset="0"/>
              </a:rPr>
              <a:t>Tenis</a:t>
            </a:r>
            <a:r>
              <a:rPr lang="en-US" dirty="0">
                <a:latin typeface="Bell MT" panose="02020503060305020303" pitchFamily="18" charset="0"/>
              </a:rPr>
              <a:t> </a:t>
            </a:r>
            <a:r>
              <a:rPr lang="en-US" dirty="0" err="1">
                <a:latin typeface="Bell MT" panose="02020503060305020303" pitchFamily="18" charset="0"/>
              </a:rPr>
              <a:t>Meja</a:t>
            </a:r>
            <a:r>
              <a:rPr lang="en-US" dirty="0">
                <a:latin typeface="Bell MT" panose="02020503060305020303" pitchFamily="18" charset="0"/>
              </a:rPr>
              <a:t>, </a:t>
            </a:r>
            <a:r>
              <a:rPr lang="en-US" dirty="0" err="1">
                <a:latin typeface="Bell MT" panose="02020503060305020303" pitchFamily="18" charset="0"/>
              </a:rPr>
              <a:t>sepak</a:t>
            </a:r>
            <a:r>
              <a:rPr lang="en-US" dirty="0">
                <a:latin typeface="Bell MT" panose="02020503060305020303" pitchFamily="18" charset="0"/>
              </a:rPr>
              <a:t> bola, bola </a:t>
            </a:r>
            <a:r>
              <a:rPr lang="en-US" dirty="0" err="1">
                <a:latin typeface="Bell MT" panose="02020503060305020303" pitchFamily="18" charset="0"/>
              </a:rPr>
              <a:t>voli</a:t>
            </a:r>
            <a:r>
              <a:rPr lang="en-US" dirty="0">
                <a:latin typeface="Bell MT" panose="02020503060305020303" pitchFamily="18" charset="0"/>
              </a:rPr>
              <a:t>, </a:t>
            </a:r>
            <a:r>
              <a:rPr lang="en-US" dirty="0" err="1">
                <a:latin typeface="Bell MT" panose="02020503060305020303" pitchFamily="18" charset="0"/>
              </a:rPr>
              <a:t>dll</a:t>
            </a:r>
            <a:endParaRPr lang="en-US" dirty="0">
              <a:latin typeface="Bell MT" panose="02020503060305020303" pitchFamily="18" charset="0"/>
            </a:endParaRPr>
          </a:p>
        </p:txBody>
      </p:sp>
      <p:sp>
        <p:nvSpPr>
          <p:cNvPr id="6" name="Rounded Rectangle 5"/>
          <p:cNvSpPr/>
          <p:nvPr/>
        </p:nvSpPr>
        <p:spPr>
          <a:xfrm>
            <a:off x="323528" y="4258110"/>
            <a:ext cx="6144679" cy="32163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sz="2000" b="1" dirty="0" smtClean="0">
                <a:solidFill>
                  <a:schemeClr val="bg1"/>
                </a:solidFill>
                <a:latin typeface="Bell MT" panose="02020503060305020303" pitchFamily="18" charset="0"/>
              </a:rPr>
              <a:t>PRESTASI FAKULTAS ILMU KEOLAHRAGAAN</a:t>
            </a:r>
            <a:endParaRPr lang="id-ID" sz="2400" b="1" dirty="0">
              <a:solidFill>
                <a:schemeClr val="bg1"/>
              </a:solidFill>
              <a:latin typeface="Bell MT" panose="02020503060305020303"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46300" y="714021"/>
            <a:ext cx="8280920" cy="258532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anose="05000000000000000000" pitchFamily="2" charset="2"/>
              <a:buChar char="ü"/>
            </a:pPr>
            <a:r>
              <a:rPr lang="id-ID" dirty="0" smtClean="0">
                <a:solidFill>
                  <a:schemeClr val="bg1"/>
                </a:solidFill>
                <a:latin typeface="Bell MT" panose="02020503060305020303" pitchFamily="18" charset="0"/>
              </a:rPr>
              <a:t>Penyelenggaraan </a:t>
            </a:r>
            <a:r>
              <a:rPr lang="id-ID" dirty="0">
                <a:solidFill>
                  <a:schemeClr val="bg1"/>
                </a:solidFill>
                <a:latin typeface="Bell MT" panose="02020503060305020303" pitchFamily="18" charset="0"/>
              </a:rPr>
              <a:t>PPG (Pusat Pendidikan Guru) Penjaskes</a:t>
            </a:r>
          </a:p>
          <a:p>
            <a:pPr marL="285750" indent="-285750" algn="just">
              <a:buFont typeface="Wingdings" panose="05000000000000000000" pitchFamily="2" charset="2"/>
              <a:buChar char="ü"/>
            </a:pPr>
            <a:r>
              <a:rPr lang="id-ID" dirty="0">
                <a:solidFill>
                  <a:schemeClr val="bg1"/>
                </a:solidFill>
                <a:latin typeface="Bell MT" panose="02020503060305020303" pitchFamily="18" charset="0"/>
              </a:rPr>
              <a:t>Ranking 2 Kejuaraan Nasional antar PPLM di Solo</a:t>
            </a:r>
          </a:p>
          <a:p>
            <a:pPr marL="285750" indent="-285750" algn="just">
              <a:buFont typeface="Wingdings" panose="05000000000000000000" pitchFamily="2" charset="2"/>
              <a:buChar char="ü"/>
            </a:pPr>
            <a:r>
              <a:rPr lang="id-ID" dirty="0">
                <a:solidFill>
                  <a:schemeClr val="bg1"/>
                </a:solidFill>
                <a:latin typeface="Bell MT" panose="02020503060305020303" pitchFamily="18" charset="0"/>
              </a:rPr>
              <a:t>Juara 3 Asean University Games Tingkat Internasional “The 17th Asean University Games” di Palembang, untuk cabang olahraga tenis meja. Saudara Mauli Fajar Assidq (Juara II beregu putra), Jotok Adam Harmono (Juara II beregu Putra), dan Diajeng Lia Regita (Juara III beregu putri)</a:t>
            </a:r>
          </a:p>
          <a:p>
            <a:pPr marL="285750" indent="-285750" algn="just">
              <a:buFont typeface="Wingdings" panose="05000000000000000000" pitchFamily="2" charset="2"/>
              <a:buChar char="ü"/>
            </a:pPr>
            <a:r>
              <a:rPr lang="id-ID" dirty="0">
                <a:solidFill>
                  <a:schemeClr val="bg1"/>
                </a:solidFill>
                <a:latin typeface="Bell MT" panose="02020503060305020303" pitchFamily="18" charset="0"/>
              </a:rPr>
              <a:t>24 Proposal PKM didanai DIKTI tahun 2015</a:t>
            </a:r>
          </a:p>
          <a:p>
            <a:pPr marL="285750" indent="-285750" algn="just">
              <a:buFont typeface="Wingdings" panose="05000000000000000000" pitchFamily="2" charset="2"/>
              <a:buChar char="ü"/>
            </a:pPr>
            <a:r>
              <a:rPr lang="id-ID" dirty="0">
                <a:solidFill>
                  <a:schemeClr val="bg1"/>
                </a:solidFill>
                <a:latin typeface="Bell MT" panose="02020503060305020303" pitchFamily="18" charset="0"/>
              </a:rPr>
              <a:t>Juara III </a:t>
            </a:r>
            <a:r>
              <a:rPr lang="id-ID" dirty="0" smtClean="0">
                <a:solidFill>
                  <a:schemeClr val="bg1"/>
                </a:solidFill>
                <a:latin typeface="Bell MT" panose="02020503060305020303" pitchFamily="18" charset="0"/>
              </a:rPr>
              <a:t>Kejuaraan </a:t>
            </a:r>
            <a:r>
              <a:rPr lang="id-ID" dirty="0">
                <a:solidFill>
                  <a:schemeClr val="bg1"/>
                </a:solidFill>
                <a:latin typeface="Bell MT" panose="02020503060305020303" pitchFamily="18" charset="0"/>
              </a:rPr>
              <a:t>Karate tahun 2015 di Surabaya</a:t>
            </a:r>
          </a:p>
          <a:p>
            <a:pPr marL="285750" indent="-285750" algn="just">
              <a:buFont typeface="Wingdings" panose="05000000000000000000" pitchFamily="2" charset="2"/>
              <a:buChar char="ü"/>
            </a:pPr>
            <a:endParaRPr lang="en-US" dirty="0">
              <a:solidFill>
                <a:schemeClr val="bg1"/>
              </a:solidFill>
              <a:latin typeface="Bell MT" panose="02020503060305020303" pitchFamily="18" charset="0"/>
            </a:endParaRPr>
          </a:p>
        </p:txBody>
      </p:sp>
      <p:pic>
        <p:nvPicPr>
          <p:cNvPr id="8194" name="Picture 2" descr="D:\PANJOELZ DATA\FANDz dat\photo\FIK\NIA for FIK\29517_128160800543746_100000494813780_262299_5848411_n.jpg"/>
          <p:cNvPicPr>
            <a:picLocks noChangeAspect="1" noChangeArrowheads="1"/>
          </p:cNvPicPr>
          <p:nvPr/>
        </p:nvPicPr>
        <p:blipFill>
          <a:blip r:embed="rId2" cstate="print"/>
          <a:srcRect/>
          <a:stretch>
            <a:fillRect/>
          </a:stretch>
        </p:blipFill>
        <p:spPr bwMode="auto">
          <a:xfrm>
            <a:off x="212093" y="3246134"/>
            <a:ext cx="2604656" cy="1769022"/>
          </a:xfrm>
          <a:prstGeom prst="rect">
            <a:avLst/>
          </a:prstGeom>
          <a:noFill/>
        </p:spPr>
      </p:pic>
      <p:pic>
        <p:nvPicPr>
          <p:cNvPr id="8197" name="Picture 5" descr="C:\Users\LAB\Downloads\rully-ibnu-faroka-atlet-indonesia-yang-meraih-perunggu-di-men-po-201111221634561172.JPG"/>
          <p:cNvPicPr>
            <a:picLocks noChangeAspect="1" noChangeArrowheads="1"/>
          </p:cNvPicPr>
          <p:nvPr/>
        </p:nvPicPr>
        <p:blipFill>
          <a:blip r:embed="rId3" cstate="print"/>
          <a:srcRect/>
          <a:stretch>
            <a:fillRect/>
          </a:stretch>
        </p:blipFill>
        <p:spPr bwMode="auto">
          <a:xfrm>
            <a:off x="49735" y="4887246"/>
            <a:ext cx="3041491" cy="2028651"/>
          </a:xfrm>
          <a:prstGeom prst="rect">
            <a:avLst/>
          </a:prstGeom>
          <a:noFill/>
        </p:spPr>
      </p:pic>
      <p:pic>
        <p:nvPicPr>
          <p:cNvPr id="8195" name="Picture 3" descr="D:\PANJOELZ DATA\FANDz dat\photo\FIK\NIA for FIK\H_Bi2e_Nia 1.jpg"/>
          <p:cNvPicPr>
            <a:picLocks noChangeAspect="1" noChangeArrowheads="1"/>
          </p:cNvPicPr>
          <p:nvPr/>
        </p:nvPicPr>
        <p:blipFill>
          <a:blip r:embed="rId4" cstate="print"/>
          <a:srcRect/>
          <a:stretch>
            <a:fillRect/>
          </a:stretch>
        </p:blipFill>
        <p:spPr bwMode="auto">
          <a:xfrm>
            <a:off x="3131244" y="3026886"/>
            <a:ext cx="2422612" cy="3887977"/>
          </a:xfrm>
          <a:prstGeom prst="rect">
            <a:avLst/>
          </a:prstGeom>
          <a:noFill/>
        </p:spPr>
      </p:pic>
      <p:pic>
        <p:nvPicPr>
          <p:cNvPr id="8199" name="Picture 7" descr="C:\Users\LAB\Downloads\72642_4482209335846_572164871_n.jpg"/>
          <p:cNvPicPr>
            <a:picLocks noChangeAspect="1" noChangeArrowheads="1"/>
          </p:cNvPicPr>
          <p:nvPr/>
        </p:nvPicPr>
        <p:blipFill>
          <a:blip r:embed="rId5" cstate="print"/>
          <a:srcRect/>
          <a:stretch>
            <a:fillRect/>
          </a:stretch>
        </p:blipFill>
        <p:spPr bwMode="auto">
          <a:xfrm>
            <a:off x="5629964" y="4754283"/>
            <a:ext cx="3110938" cy="2103717"/>
          </a:xfrm>
          <a:prstGeom prst="rect">
            <a:avLst/>
          </a:prstGeom>
          <a:noFill/>
        </p:spPr>
      </p:pic>
      <p:pic>
        <p:nvPicPr>
          <p:cNvPr id="1026" name="Picture 2" descr="C:\Users\LAB\Downloads\293629_1868626454860_1894446188_ncc.jpg"/>
          <p:cNvPicPr>
            <a:picLocks noChangeAspect="1" noChangeArrowheads="1"/>
          </p:cNvPicPr>
          <p:nvPr/>
        </p:nvPicPr>
        <p:blipFill>
          <a:blip r:embed="rId6" cstate="print"/>
          <a:srcRect/>
          <a:stretch>
            <a:fillRect/>
          </a:stretch>
        </p:blipFill>
        <p:spPr bwMode="auto">
          <a:xfrm>
            <a:off x="5629964" y="3042212"/>
            <a:ext cx="3118681" cy="1956353"/>
          </a:xfrm>
          <a:prstGeom prst="rect">
            <a:avLst/>
          </a:prstGeom>
          <a:noFill/>
        </p:spPr>
      </p:pic>
      <p:sp>
        <p:nvSpPr>
          <p:cNvPr id="9" name="Striped Right Arrow 8"/>
          <p:cNvSpPr/>
          <p:nvPr/>
        </p:nvSpPr>
        <p:spPr>
          <a:xfrm>
            <a:off x="179512" y="0"/>
            <a:ext cx="1944216" cy="692696"/>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000" dirty="0" smtClean="0">
                <a:latin typeface="Bell MT" panose="02020503060305020303" pitchFamily="18" charset="0"/>
              </a:rPr>
              <a:t>Lanjutan...</a:t>
            </a:r>
            <a:endParaRPr lang="id-ID" sz="2000" dirty="0">
              <a:latin typeface="Bell MT" panose="02020503060305020303"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4"/>
          <p:cNvSpPr>
            <a:spLocks noChangeArrowheads="1" noChangeShapeType="1" noTextEdit="1"/>
          </p:cNvSpPr>
          <p:nvPr/>
        </p:nvSpPr>
        <p:spPr bwMode="auto">
          <a:xfrm>
            <a:off x="1979712" y="5157192"/>
            <a:ext cx="5072062" cy="449262"/>
          </a:xfrm>
          <a:prstGeom prst="rect">
            <a:avLst/>
          </a:prstGeom>
        </p:spPr>
        <p:txBody>
          <a:bodyPr wrap="none" fromWordArt="1">
            <a:prstTxWarp prst="textPlain">
              <a:avLst>
                <a:gd name="adj" fmla="val 50000"/>
              </a:avLst>
            </a:prstTxWarp>
          </a:bodyPr>
          <a:lstStyle/>
          <a:p>
            <a:pPr algn="ctr"/>
            <a:r>
              <a:rPr lang="id-ID" sz="3600" b="1" kern="10" dirty="0">
                <a:ln w="25400">
                  <a:solidFill>
                    <a:srgbClr val="FFFF00"/>
                  </a:solidFill>
                  <a:round/>
                  <a:headEnd/>
                  <a:tailEnd/>
                </a:ln>
                <a:solidFill>
                  <a:srgbClr val="FF0000"/>
                </a:solidFill>
                <a:latin typeface="PosterBodoni BT"/>
              </a:rPr>
              <a:t>UNIVERSITAS NEGERI MALANG</a:t>
            </a:r>
          </a:p>
        </p:txBody>
      </p:sp>
      <p:pic>
        <p:nvPicPr>
          <p:cNvPr id="21511" name="Picture 14" descr="F:\pribadi\Bingkai-LOGO\logo\Pemerintahan\Logo\UM.JPG"/>
          <p:cNvPicPr>
            <a:picLocks noChangeAspect="1" noChangeArrowheads="1"/>
          </p:cNvPicPr>
          <p:nvPr/>
        </p:nvPicPr>
        <p:blipFill>
          <a:blip r:embed="rId2" cstate="print"/>
          <a:stretch>
            <a:fillRect/>
          </a:stretch>
        </p:blipFill>
        <p:spPr bwMode="auto">
          <a:xfrm>
            <a:off x="3491880" y="1844824"/>
            <a:ext cx="1714500" cy="1714500"/>
          </a:xfrm>
          <a:prstGeom prst="rect">
            <a:avLst/>
          </a:prstGeom>
          <a:noFill/>
          <a:ln w="9525">
            <a:noFill/>
            <a:miter lim="800000"/>
            <a:headEnd/>
            <a:tailEnd/>
          </a:ln>
        </p:spPr>
      </p:pic>
      <p:sp>
        <p:nvSpPr>
          <p:cNvPr id="8" name="WordArt 4"/>
          <p:cNvSpPr>
            <a:spLocks noChangeArrowheads="1" noChangeShapeType="1" noTextEdit="1"/>
          </p:cNvSpPr>
          <p:nvPr/>
        </p:nvSpPr>
        <p:spPr bwMode="auto">
          <a:xfrm>
            <a:off x="971600" y="4149080"/>
            <a:ext cx="7272337" cy="725488"/>
          </a:xfrm>
          <a:prstGeom prst="rect">
            <a:avLst/>
          </a:prstGeom>
        </p:spPr>
        <p:txBody>
          <a:bodyPr wrap="none" fromWordArt="1">
            <a:prstTxWarp prst="textPlain">
              <a:avLst>
                <a:gd name="adj" fmla="val 50000"/>
              </a:avLst>
            </a:prstTxWarp>
          </a:bodyPr>
          <a:lstStyle/>
          <a:p>
            <a:pPr algn="ctr"/>
            <a:r>
              <a:rPr lang="id-ID" sz="3600" b="1" kern="10" dirty="0">
                <a:ln w="25400">
                  <a:solidFill>
                    <a:srgbClr val="FFFF00"/>
                  </a:solidFill>
                  <a:round/>
                  <a:headEnd/>
                  <a:tailEnd/>
                </a:ln>
                <a:solidFill>
                  <a:srgbClr val="FF0000"/>
                </a:solidFill>
                <a:latin typeface="PosterBodoni BT"/>
              </a:rPr>
              <a:t>FAKULTAS ILMU KEOLAHRAGAAN</a:t>
            </a:r>
          </a:p>
        </p:txBody>
      </p:sp>
      <p:sp>
        <p:nvSpPr>
          <p:cNvPr id="7" name="WordArt 4"/>
          <p:cNvSpPr>
            <a:spLocks noChangeArrowheads="1" noChangeShapeType="1" noTextEdit="1"/>
          </p:cNvSpPr>
          <p:nvPr/>
        </p:nvSpPr>
        <p:spPr bwMode="auto">
          <a:xfrm>
            <a:off x="1539170" y="815819"/>
            <a:ext cx="5953145" cy="785818"/>
          </a:xfrm>
          <a:prstGeom prst="rect">
            <a:avLst/>
          </a:prstGeom>
          <a:noFill/>
        </p:spPr>
        <p:style>
          <a:lnRef idx="0">
            <a:schemeClr val="accent4"/>
          </a:lnRef>
          <a:fillRef idx="3">
            <a:schemeClr val="accent4"/>
          </a:fillRef>
          <a:effectRef idx="3">
            <a:schemeClr val="accent4"/>
          </a:effectRef>
          <a:fontRef idx="minor">
            <a:schemeClr val="lt1"/>
          </a:fontRef>
        </p:style>
        <p:txBody>
          <a:bodyPr wrap="none" fromWordArt="1">
            <a:prstTxWarp prst="textPlain">
              <a:avLst>
                <a:gd name="adj" fmla="val 47352"/>
              </a:avLst>
            </a:prstTxWarp>
          </a:bodyPr>
          <a:lstStyle/>
          <a:p>
            <a:pPr algn="ctr">
              <a:defRPr/>
            </a:pPr>
            <a:r>
              <a:rPr lang="id-ID" sz="3600" b="1" kern="10" dirty="0" smtClean="0">
                <a:ln w="25400">
                  <a:solidFill>
                    <a:srgbClr val="FFFF00"/>
                  </a:solidFill>
                  <a:round/>
                  <a:headEnd/>
                  <a:tailEnd/>
                </a:ln>
                <a:solidFill>
                  <a:srgbClr val="FF0000"/>
                </a:solidFill>
                <a:effectLst>
                  <a:outerShdw blurRad="38100" dist="38100" dir="2700000" algn="tl">
                    <a:srgbClr val="000000">
                      <a:alpha val="43137"/>
                    </a:srgbClr>
                  </a:outerShdw>
                </a:effectLst>
                <a:latin typeface="PosterBodoni BT"/>
              </a:rPr>
              <a:t>PROFIL PEJABAT DAN STAF</a:t>
            </a:r>
            <a:endParaRPr lang="en-US" sz="3600" b="1" kern="10" dirty="0">
              <a:ln w="25400">
                <a:solidFill>
                  <a:srgbClr val="FFFF00"/>
                </a:solidFill>
                <a:round/>
                <a:headEnd/>
                <a:tailEnd/>
              </a:ln>
              <a:solidFill>
                <a:srgbClr val="FF0000"/>
              </a:solidFill>
              <a:effectLst>
                <a:outerShdw blurRad="38100" dist="38100" dir="2700000" algn="tl">
                  <a:srgbClr val="000000">
                    <a:alpha val="43137"/>
                  </a:srgbClr>
                </a:outerShdw>
              </a:effectLst>
              <a:latin typeface="PosterBodoni BT"/>
            </a:endParaRPr>
          </a:p>
        </p:txBody>
      </p:sp>
      <p:sp>
        <p:nvSpPr>
          <p:cNvPr id="9" name="WordArt 4"/>
          <p:cNvSpPr>
            <a:spLocks noChangeArrowheads="1" noChangeShapeType="1" noTextEdit="1"/>
          </p:cNvSpPr>
          <p:nvPr/>
        </p:nvSpPr>
        <p:spPr bwMode="auto">
          <a:xfrm>
            <a:off x="3275856" y="6013598"/>
            <a:ext cx="2500313" cy="439738"/>
          </a:xfrm>
          <a:prstGeom prst="rect">
            <a:avLst/>
          </a:prstGeom>
        </p:spPr>
        <p:txBody>
          <a:bodyPr wrap="none" fromWordArt="1">
            <a:prstTxWarp prst="textPlain">
              <a:avLst>
                <a:gd name="adj" fmla="val 50000"/>
              </a:avLst>
            </a:prstTxWarp>
          </a:bodyPr>
          <a:lstStyle/>
          <a:p>
            <a:pPr algn="ctr"/>
            <a:r>
              <a:rPr lang="id-ID" sz="3600" b="1" kern="10" dirty="0" smtClean="0">
                <a:ln w="25400">
                  <a:solidFill>
                    <a:srgbClr val="FFFF00"/>
                  </a:solidFill>
                  <a:round/>
                  <a:headEnd/>
                  <a:tailEnd/>
                </a:ln>
                <a:solidFill>
                  <a:srgbClr val="FF0066"/>
                </a:solidFill>
                <a:latin typeface="PosterBodoni BT"/>
              </a:rPr>
              <a:t>2019</a:t>
            </a:r>
            <a:endParaRPr lang="id-ID" sz="3600" b="1" kern="10" dirty="0">
              <a:ln w="25400">
                <a:solidFill>
                  <a:srgbClr val="FFFF00"/>
                </a:solidFill>
                <a:round/>
                <a:headEnd/>
                <a:tailEnd/>
              </a:ln>
              <a:solidFill>
                <a:srgbClr val="FF0066"/>
              </a:solidFill>
              <a:latin typeface="PosterBodoni B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9" presetClass="entr" presetSubtype="0" fill="hold" grpId="1"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par>
                          <p:cTn id="44" fill="hold">
                            <p:stCondLst>
                              <p:cond delay="5000"/>
                            </p:stCondLst>
                            <p:childTnLst>
                              <p:par>
                                <p:cTn id="45" presetID="29" presetClass="entr" presetSubtype="0" fill="hold" grpId="1"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ppt_x</p:attrName>
                                        </p:attrNameLst>
                                      </p:cBhvr>
                                      <p:tavLst>
                                        <p:tav tm="0">
                                          <p:val>
                                            <p:strVal val="#ppt_x-.2"/>
                                          </p:val>
                                        </p:tav>
                                        <p:tav tm="100000">
                                          <p:val>
                                            <p:strVal val="#ppt_x"/>
                                          </p:val>
                                        </p:tav>
                                      </p:tavLst>
                                    </p:anim>
                                    <p:anim calcmode="lin" valueType="num">
                                      <p:cBhvr>
                                        <p:cTn id="4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80">
                                          <p:stCondLst>
                                            <p:cond delay="0"/>
                                          </p:stCondLst>
                                        </p:cTn>
                                        <p:tgtEl>
                                          <p:spTgt spid="7"/>
                                        </p:tgtEl>
                                      </p:cBhvr>
                                    </p:animEffect>
                                    <p:anim calcmode="lin" valueType="num">
                                      <p:cBhvr>
                                        <p:cTn id="5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9" dur="26">
                                          <p:stCondLst>
                                            <p:cond delay="650"/>
                                          </p:stCondLst>
                                        </p:cTn>
                                        <p:tgtEl>
                                          <p:spTgt spid="7"/>
                                        </p:tgtEl>
                                      </p:cBhvr>
                                      <p:to x="100000" y="60000"/>
                                    </p:animScale>
                                    <p:animScale>
                                      <p:cBhvr>
                                        <p:cTn id="60" dur="166" decel="50000">
                                          <p:stCondLst>
                                            <p:cond delay="676"/>
                                          </p:stCondLst>
                                        </p:cTn>
                                        <p:tgtEl>
                                          <p:spTgt spid="7"/>
                                        </p:tgtEl>
                                      </p:cBhvr>
                                      <p:to x="100000" y="100000"/>
                                    </p:animScale>
                                    <p:animScale>
                                      <p:cBhvr>
                                        <p:cTn id="61" dur="26">
                                          <p:stCondLst>
                                            <p:cond delay="1312"/>
                                          </p:stCondLst>
                                        </p:cTn>
                                        <p:tgtEl>
                                          <p:spTgt spid="7"/>
                                        </p:tgtEl>
                                      </p:cBhvr>
                                      <p:to x="100000" y="80000"/>
                                    </p:animScale>
                                    <p:animScale>
                                      <p:cBhvr>
                                        <p:cTn id="62" dur="166" decel="50000">
                                          <p:stCondLst>
                                            <p:cond delay="1338"/>
                                          </p:stCondLst>
                                        </p:cTn>
                                        <p:tgtEl>
                                          <p:spTgt spid="7"/>
                                        </p:tgtEl>
                                      </p:cBhvr>
                                      <p:to x="100000" y="100000"/>
                                    </p:animScale>
                                    <p:animScale>
                                      <p:cBhvr>
                                        <p:cTn id="63" dur="26">
                                          <p:stCondLst>
                                            <p:cond delay="1642"/>
                                          </p:stCondLst>
                                        </p:cTn>
                                        <p:tgtEl>
                                          <p:spTgt spid="7"/>
                                        </p:tgtEl>
                                      </p:cBhvr>
                                      <p:to x="100000" y="90000"/>
                                    </p:animScale>
                                    <p:animScale>
                                      <p:cBhvr>
                                        <p:cTn id="64" dur="166" decel="50000">
                                          <p:stCondLst>
                                            <p:cond delay="1668"/>
                                          </p:stCondLst>
                                        </p:cTn>
                                        <p:tgtEl>
                                          <p:spTgt spid="7"/>
                                        </p:tgtEl>
                                      </p:cBhvr>
                                      <p:to x="100000" y="100000"/>
                                    </p:animScale>
                                    <p:animScale>
                                      <p:cBhvr>
                                        <p:cTn id="65" dur="26">
                                          <p:stCondLst>
                                            <p:cond delay="1808"/>
                                          </p:stCondLst>
                                        </p:cTn>
                                        <p:tgtEl>
                                          <p:spTgt spid="7"/>
                                        </p:tgtEl>
                                      </p:cBhvr>
                                      <p:to x="100000" y="95000"/>
                                    </p:animScale>
                                    <p:animScale>
                                      <p:cBhvr>
                                        <p:cTn id="66" dur="166" decel="50000">
                                          <p:stCondLst>
                                            <p:cond delay="1834"/>
                                          </p:stCondLst>
                                        </p:cTn>
                                        <p:tgtEl>
                                          <p:spTgt spid="7"/>
                                        </p:tgtEl>
                                      </p:cBhvr>
                                      <p:to x="100000" y="100000"/>
                                    </p:animScale>
                                  </p:childTnLst>
                                </p:cTn>
                              </p:par>
                            </p:childTnLst>
                          </p:cTn>
                        </p:par>
                        <p:par>
                          <p:cTn id="67" fill="hold">
                            <p:stCondLst>
                              <p:cond delay="8000"/>
                            </p:stCondLst>
                            <p:childTnLst>
                              <p:par>
                                <p:cTn id="68" presetID="29" presetClass="entr" presetSubtype="0"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1000" fill="hold"/>
                                        <p:tgtEl>
                                          <p:spTgt spid="7"/>
                                        </p:tgtEl>
                                        <p:attrNameLst>
                                          <p:attrName>ppt_x</p:attrName>
                                        </p:attrNameLst>
                                      </p:cBhvr>
                                      <p:tavLst>
                                        <p:tav tm="0">
                                          <p:val>
                                            <p:strVal val="#ppt_x-.2"/>
                                          </p:val>
                                        </p:tav>
                                        <p:tav tm="100000">
                                          <p:val>
                                            <p:strVal val="#ppt_x"/>
                                          </p:val>
                                        </p:tav>
                                      </p:tavLst>
                                    </p:anim>
                                    <p:anim calcmode="lin" valueType="num">
                                      <p:cBhvr>
                                        <p:cTn id="7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2" dur="1000"/>
                                        <p:tgtEl>
                                          <p:spTgt spid="7"/>
                                        </p:tgtEl>
                                      </p:cBhvr>
                                    </p:animEffect>
                                  </p:childTnLst>
                                </p:cTn>
                              </p:par>
                            </p:childTnLst>
                          </p:cTn>
                        </p:par>
                        <p:par>
                          <p:cTn id="73" fill="hold">
                            <p:stCondLst>
                              <p:cond delay="9000"/>
                            </p:stCondLst>
                            <p:childTnLst>
                              <p:par>
                                <p:cTn id="74" presetID="26"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80">
                                          <p:stCondLst>
                                            <p:cond delay="0"/>
                                          </p:stCondLst>
                                        </p:cTn>
                                        <p:tgtEl>
                                          <p:spTgt spid="9"/>
                                        </p:tgtEl>
                                      </p:cBhvr>
                                    </p:animEffect>
                                    <p:anim calcmode="lin" valueType="num">
                                      <p:cBhvr>
                                        <p:cTn id="7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2" dur="26">
                                          <p:stCondLst>
                                            <p:cond delay="650"/>
                                          </p:stCondLst>
                                        </p:cTn>
                                        <p:tgtEl>
                                          <p:spTgt spid="9"/>
                                        </p:tgtEl>
                                      </p:cBhvr>
                                      <p:to x="100000" y="60000"/>
                                    </p:animScale>
                                    <p:animScale>
                                      <p:cBhvr>
                                        <p:cTn id="83" dur="166" decel="50000">
                                          <p:stCondLst>
                                            <p:cond delay="676"/>
                                          </p:stCondLst>
                                        </p:cTn>
                                        <p:tgtEl>
                                          <p:spTgt spid="9"/>
                                        </p:tgtEl>
                                      </p:cBhvr>
                                      <p:to x="100000" y="100000"/>
                                    </p:animScale>
                                    <p:animScale>
                                      <p:cBhvr>
                                        <p:cTn id="84" dur="26">
                                          <p:stCondLst>
                                            <p:cond delay="1312"/>
                                          </p:stCondLst>
                                        </p:cTn>
                                        <p:tgtEl>
                                          <p:spTgt spid="9"/>
                                        </p:tgtEl>
                                      </p:cBhvr>
                                      <p:to x="100000" y="80000"/>
                                    </p:animScale>
                                    <p:animScale>
                                      <p:cBhvr>
                                        <p:cTn id="85" dur="166" decel="50000">
                                          <p:stCondLst>
                                            <p:cond delay="1338"/>
                                          </p:stCondLst>
                                        </p:cTn>
                                        <p:tgtEl>
                                          <p:spTgt spid="9"/>
                                        </p:tgtEl>
                                      </p:cBhvr>
                                      <p:to x="100000" y="100000"/>
                                    </p:animScale>
                                    <p:animScale>
                                      <p:cBhvr>
                                        <p:cTn id="86" dur="26">
                                          <p:stCondLst>
                                            <p:cond delay="1642"/>
                                          </p:stCondLst>
                                        </p:cTn>
                                        <p:tgtEl>
                                          <p:spTgt spid="9"/>
                                        </p:tgtEl>
                                      </p:cBhvr>
                                      <p:to x="100000" y="90000"/>
                                    </p:animScale>
                                    <p:animScale>
                                      <p:cBhvr>
                                        <p:cTn id="87" dur="166" decel="50000">
                                          <p:stCondLst>
                                            <p:cond delay="1668"/>
                                          </p:stCondLst>
                                        </p:cTn>
                                        <p:tgtEl>
                                          <p:spTgt spid="9"/>
                                        </p:tgtEl>
                                      </p:cBhvr>
                                      <p:to x="100000" y="100000"/>
                                    </p:animScale>
                                    <p:animScale>
                                      <p:cBhvr>
                                        <p:cTn id="88" dur="26">
                                          <p:stCondLst>
                                            <p:cond delay="1808"/>
                                          </p:stCondLst>
                                        </p:cTn>
                                        <p:tgtEl>
                                          <p:spTgt spid="9"/>
                                        </p:tgtEl>
                                      </p:cBhvr>
                                      <p:to x="100000" y="95000"/>
                                    </p:animScale>
                                    <p:animScale>
                                      <p:cBhvr>
                                        <p:cTn id="89" dur="166" decel="50000">
                                          <p:stCondLst>
                                            <p:cond delay="1834"/>
                                          </p:stCondLst>
                                        </p:cTn>
                                        <p:tgtEl>
                                          <p:spTgt spid="9"/>
                                        </p:tgtEl>
                                      </p:cBhvr>
                                      <p:to x="100000" y="100000"/>
                                    </p:animScale>
                                  </p:childTnLst>
                                </p:cTn>
                              </p:par>
                            </p:childTnLst>
                          </p:cTn>
                        </p:par>
                        <p:par>
                          <p:cTn id="90" fill="hold">
                            <p:stCondLst>
                              <p:cond delay="11000"/>
                            </p:stCondLst>
                            <p:childTnLst>
                              <p:par>
                                <p:cTn id="91" presetID="29" presetClass="entr" presetSubtype="0" fill="hold" grpId="1"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ppt_x</p:attrName>
                                        </p:attrNameLst>
                                      </p:cBhvr>
                                      <p:tavLst>
                                        <p:tav tm="0">
                                          <p:val>
                                            <p:strVal val="#ppt_x-.2"/>
                                          </p:val>
                                        </p:tav>
                                        <p:tav tm="100000">
                                          <p:val>
                                            <p:strVal val="#ppt_x"/>
                                          </p:val>
                                        </p:tav>
                                      </p:tavLst>
                                    </p:anim>
                                    <p:anim calcmode="lin" valueType="num">
                                      <p:cBhvr>
                                        <p:cTn id="9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643313" y="1285875"/>
            <a:ext cx="5435600" cy="708025"/>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  Nama 	: </a:t>
            </a:r>
            <a:r>
              <a:rPr lang="id-ID" sz="1600" b="1" dirty="0" smtClean="0">
                <a:solidFill>
                  <a:srgbClr val="FFFF00"/>
                </a:solidFill>
                <a:latin typeface="Arial Rounded MT Bold" pitchFamily="34" charset="0"/>
              </a:rPr>
              <a:t>D</a:t>
            </a:r>
            <a:r>
              <a:rPr lang="en-US" sz="1600" b="1" dirty="0" smtClean="0">
                <a:solidFill>
                  <a:srgbClr val="FFFF00"/>
                </a:solidFill>
                <a:latin typeface="Arial Rounded MT Bold" pitchFamily="34" charset="0"/>
              </a:rPr>
              <a:t>r </a:t>
            </a:r>
            <a:r>
              <a:rPr lang="en-US"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Sapto Adi, </a:t>
            </a:r>
            <a:r>
              <a:rPr lang="en-US" sz="1600" b="1" dirty="0" smtClean="0">
                <a:solidFill>
                  <a:srgbClr val="FFFF00"/>
                </a:solidFill>
                <a:latin typeface="Arial Rounded MT Bold" pitchFamily="34" charset="0"/>
              </a:rPr>
              <a:t>M.</a:t>
            </a:r>
            <a:r>
              <a:rPr lang="id-ID" sz="1600" b="1" dirty="0" smtClean="0">
                <a:solidFill>
                  <a:srgbClr val="FFFF00"/>
                </a:solidFill>
                <a:latin typeface="Arial Rounded MT Bold" pitchFamily="34" charset="0"/>
              </a:rPr>
              <a:t>Kes</a:t>
            </a:r>
            <a:r>
              <a:rPr lang="en-US" sz="1600" b="1" dirty="0" smtClean="0">
                <a:solidFill>
                  <a:srgbClr val="FFFF00"/>
                </a:solidFill>
                <a:latin typeface="Arial Rounded MT Bold" pitchFamily="34" charset="0"/>
              </a:rPr>
              <a:t>     </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2531" name="Text Box 3"/>
          <p:cNvSpPr txBox="1">
            <a:spLocks noChangeArrowheads="1"/>
          </p:cNvSpPr>
          <p:nvPr/>
        </p:nvSpPr>
        <p:spPr bwMode="auto">
          <a:xfrm>
            <a:off x="3708400" y="1643063"/>
            <a:ext cx="5435600" cy="1123950"/>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 </a:t>
            </a:r>
            <a:r>
              <a:rPr lang="en-US" b="1" dirty="0" smtClean="0">
                <a:solidFill>
                  <a:srgbClr val="FFFF00"/>
                </a:solidFill>
                <a:latin typeface="Arial Rounded MT Bold" pitchFamily="34" charset="0"/>
              </a:rPr>
              <a:t>D </a:t>
            </a:r>
            <a:r>
              <a:rPr lang="en-US" b="1" dirty="0">
                <a:solidFill>
                  <a:srgbClr val="FFFF00"/>
                </a:solidFill>
                <a:latin typeface="Arial Rounded MT Bold" pitchFamily="34" charset="0"/>
              </a:rPr>
              <a:t>E K A </a:t>
            </a:r>
            <a:r>
              <a:rPr lang="en-US" b="1" dirty="0" smtClean="0">
                <a:solidFill>
                  <a:srgbClr val="FFFF00"/>
                </a:solidFill>
                <a:latin typeface="Arial Rounded MT Bold" pitchFamily="34" charset="0"/>
              </a:rPr>
              <a:t>N</a:t>
            </a:r>
            <a:r>
              <a:rPr lang="id-ID" b="1" dirty="0" smtClean="0">
                <a:solidFill>
                  <a:srgbClr val="FFFF00"/>
                </a:solidFill>
                <a:latin typeface="Arial Rounded MT Bold" pitchFamily="34" charset="0"/>
              </a:rPr>
              <a:t>  </a:t>
            </a:r>
            <a:r>
              <a:rPr lang="en-US" b="1" dirty="0" smtClean="0">
                <a:solidFill>
                  <a:srgbClr val="FFFF00"/>
                </a:solidFill>
                <a:latin typeface="Arial Rounded MT Bold" pitchFamily="34" charset="0"/>
              </a:rPr>
              <a:t> </a:t>
            </a:r>
            <a:endParaRPr lang="en-US"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2532" name="Text Box 4"/>
          <p:cNvSpPr txBox="1">
            <a:spLocks noChangeArrowheads="1"/>
          </p:cNvSpPr>
          <p:nvPr/>
        </p:nvSpPr>
        <p:spPr bwMode="auto">
          <a:xfrm>
            <a:off x="3708400" y="2500313"/>
            <a:ext cx="5435600" cy="2185214"/>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  Jl. </a:t>
            </a:r>
            <a:r>
              <a:rPr lang="id-ID" sz="1600" b="1" dirty="0" smtClean="0">
                <a:solidFill>
                  <a:srgbClr val="FFFF00"/>
                </a:solidFill>
                <a:latin typeface="Arial Rounded MT Bold" pitchFamily="34" charset="0"/>
              </a:rPr>
              <a:t> Danau Limboto Utara VIII A5K/25</a:t>
            </a:r>
          </a:p>
          <a:p>
            <a:pPr eaLnBrk="0" hangingPunct="0">
              <a:spcBef>
                <a:spcPct val="50000"/>
              </a:spcBef>
              <a:tabLst>
                <a:tab pos="1344613" algn="l"/>
              </a:tabLst>
            </a:pPr>
            <a:r>
              <a:rPr lang="id-ID" sz="1600" b="1" dirty="0" smtClean="0">
                <a:solidFill>
                  <a:srgbClr val="FFFF00"/>
                </a:solidFill>
                <a:latin typeface="Arial Rounded MT Bold" pitchFamily="34" charset="0"/>
              </a:rPr>
              <a:t>	    Sawojajar </a:t>
            </a:r>
            <a:r>
              <a:rPr lang="en-US" sz="1600" b="1" dirty="0" smtClean="0">
                <a:solidFill>
                  <a:srgbClr val="FFFF00"/>
                </a:solidFill>
                <a:latin typeface="Arial Rounded MT Bold" pitchFamily="34" charset="0"/>
              </a:rPr>
              <a:t>Malang</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Telp. (0341) 715567</a:t>
            </a:r>
          </a:p>
          <a:p>
            <a:pPr eaLnBrk="0" hangingPunct="0">
              <a:spcBef>
                <a:spcPct val="50000"/>
              </a:spcBef>
              <a:tabLst>
                <a:tab pos="1344613" algn="l"/>
              </a:tabLst>
            </a:pPr>
            <a:r>
              <a:rPr lang="id-ID" sz="1600" b="1" dirty="0" smtClean="0">
                <a:solidFill>
                  <a:srgbClr val="FFFF00"/>
                </a:solidFill>
                <a:latin typeface="Arial Rounded MT Bold" pitchFamily="34" charset="0"/>
              </a:rPr>
              <a:t>	    HP</a:t>
            </a:r>
            <a:r>
              <a:rPr lang="en-US" sz="1600" b="1" dirty="0" smtClean="0">
                <a:solidFill>
                  <a:srgbClr val="FFFF00"/>
                </a:solidFill>
                <a:latin typeface="Arial Rounded MT Bold" pitchFamily="34" charset="0"/>
              </a:rPr>
              <a:t>. </a:t>
            </a:r>
            <a:r>
              <a:rPr lang="id-ID" sz="1600" b="1" dirty="0" smtClean="0">
                <a:solidFill>
                  <a:srgbClr val="FFFF00"/>
                </a:solidFill>
                <a:latin typeface="Arial Rounded MT Bold" pitchFamily="34" charset="0"/>
              </a:rPr>
              <a:t> 081333276827</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2534" name="Rectangle 9"/>
          <p:cNvSpPr>
            <a:spLocks noChangeArrowheads="1"/>
          </p:cNvSpPr>
          <p:nvPr/>
        </p:nvSpPr>
        <p:spPr bwMode="auto">
          <a:xfrm>
            <a:off x="428625" y="857250"/>
            <a:ext cx="3214688" cy="4572000"/>
          </a:xfrm>
          <a:prstGeom prst="rect">
            <a:avLst/>
          </a:prstGeom>
          <a:noFill/>
          <a:ln w="76200" cmpd="tri">
            <a:solidFill>
              <a:srgbClr val="FFFF00"/>
            </a:solidFill>
            <a:miter lim="800000"/>
            <a:headEnd/>
            <a:tailEnd/>
          </a:ln>
        </p:spPr>
        <p:txBody>
          <a:bodyPr wrap="none" anchor="ctr"/>
          <a:lstStyle/>
          <a:p>
            <a:endParaRPr lang="id-ID"/>
          </a:p>
        </p:txBody>
      </p:sp>
      <p:sp>
        <p:nvSpPr>
          <p:cNvPr id="22535" name="Text Box 3"/>
          <p:cNvSpPr txBox="1">
            <a:spLocks noChangeArrowheads="1"/>
          </p:cNvSpPr>
          <p:nvPr/>
        </p:nvSpPr>
        <p:spPr bwMode="auto">
          <a:xfrm>
            <a:off x="3714750" y="5143500"/>
            <a:ext cx="5429250" cy="708025"/>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a:solidFill>
                <a:srgbClr val="FFFF00"/>
              </a:solidFill>
              <a:latin typeface="Arial Rounded MT Bold" pitchFamily="34" charset="0"/>
            </a:endParaRPr>
          </a:p>
          <a:p>
            <a:pPr eaLnBrk="0" hangingPunct="0">
              <a:spcBef>
                <a:spcPct val="50000"/>
              </a:spcBef>
              <a:tabLst>
                <a:tab pos="1344613" algn="l"/>
              </a:tabLst>
            </a:pPr>
            <a:r>
              <a:rPr lang="en-US" sz="1600" b="1">
                <a:solidFill>
                  <a:srgbClr val="FFFF00"/>
                </a:solidFill>
                <a:latin typeface="Arial Rounded MT Bold" pitchFamily="34" charset="0"/>
              </a:rPr>
              <a:t>	</a:t>
            </a:r>
          </a:p>
        </p:txBody>
      </p:sp>
      <p:sp>
        <p:nvSpPr>
          <p:cNvPr id="9" name="Rectangle 8"/>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72" y="914400"/>
            <a:ext cx="3098041" cy="4449169"/>
          </a:xfrm>
          <a:prstGeom prst="rect">
            <a:avLst/>
          </a:prstGeom>
        </p:spPr>
      </p:pic>
    </p:spTree>
  </p:cSld>
  <p:clrMapOvr>
    <a:masterClrMapping/>
  </p:clrMapOvr>
  <p:transition spd="slow" advClick="0" advTm="34000">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643313" y="1285875"/>
            <a:ext cx="5435600" cy="708025"/>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  Nama 	: </a:t>
            </a:r>
            <a:r>
              <a:rPr lang="id-ID" sz="1600" b="1" dirty="0" smtClean="0">
                <a:solidFill>
                  <a:srgbClr val="FFFF00"/>
                </a:solidFill>
                <a:latin typeface="Arial Rounded MT Bold" pitchFamily="34" charset="0"/>
              </a:rPr>
              <a:t>Dr. </a:t>
            </a: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dr. H. Moch. Yunus, M.Kes</a:t>
            </a:r>
            <a:r>
              <a:rPr lang="en-US" sz="1600" b="1" dirty="0" smtClean="0">
                <a:solidFill>
                  <a:srgbClr val="FFFF00"/>
                </a:solidFill>
                <a:latin typeface="Arial Rounded MT Bold" pitchFamily="34" charset="0"/>
              </a:rPr>
              <a:t>     </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3" name="Text Box 3"/>
          <p:cNvSpPr txBox="1">
            <a:spLocks noChangeArrowheads="1"/>
          </p:cNvSpPr>
          <p:nvPr/>
        </p:nvSpPr>
        <p:spPr bwMode="auto">
          <a:xfrm>
            <a:off x="3708400" y="1643063"/>
            <a:ext cx="5435600" cy="1123950"/>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WAKIL </a:t>
            </a:r>
            <a:r>
              <a:rPr lang="en-US" b="1" dirty="0" smtClean="0">
                <a:solidFill>
                  <a:srgbClr val="FFFF00"/>
                </a:solidFill>
                <a:latin typeface="Arial Rounded MT Bold" pitchFamily="34" charset="0"/>
              </a:rPr>
              <a:t>D </a:t>
            </a:r>
            <a:r>
              <a:rPr lang="en-US" b="1" dirty="0">
                <a:solidFill>
                  <a:srgbClr val="FFFF00"/>
                </a:solidFill>
                <a:latin typeface="Arial Rounded MT Bold" pitchFamily="34" charset="0"/>
              </a:rPr>
              <a:t>E K A </a:t>
            </a:r>
            <a:r>
              <a:rPr lang="en-US" b="1" dirty="0" smtClean="0">
                <a:solidFill>
                  <a:srgbClr val="FFFF00"/>
                </a:solidFill>
                <a:latin typeface="Arial Rounded MT Bold" pitchFamily="34" charset="0"/>
              </a:rPr>
              <a:t>N</a:t>
            </a:r>
            <a:r>
              <a:rPr lang="id-ID" b="1" dirty="0" smtClean="0">
                <a:solidFill>
                  <a:srgbClr val="FFFF00"/>
                </a:solidFill>
                <a:latin typeface="Arial Rounded MT Bold" pitchFamily="34" charset="0"/>
              </a:rPr>
              <a:t> I  </a:t>
            </a:r>
            <a:r>
              <a:rPr lang="en-US" b="1" dirty="0" smtClean="0">
                <a:solidFill>
                  <a:srgbClr val="FFFF00"/>
                </a:solidFill>
                <a:latin typeface="Arial Rounded MT Bold" pitchFamily="34" charset="0"/>
              </a:rPr>
              <a:t> </a:t>
            </a:r>
            <a:endParaRPr lang="en-US"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4" name="Text Box 4"/>
          <p:cNvSpPr txBox="1">
            <a:spLocks noChangeArrowheads="1"/>
          </p:cNvSpPr>
          <p:nvPr/>
        </p:nvSpPr>
        <p:spPr bwMode="auto">
          <a:xfrm>
            <a:off x="3708400" y="2500313"/>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err="1" smtClean="0">
                <a:solidFill>
                  <a:srgbClr val="FFFF00"/>
                </a:solidFill>
                <a:latin typeface="Arial Rounded MT Bold" pitchFamily="34" charset="0"/>
              </a:rPr>
              <a:t>Alamat</a:t>
            </a:r>
            <a:r>
              <a:rPr lang="en-US" sz="1600" b="1" dirty="0" smtClean="0">
                <a:solidFill>
                  <a:srgbClr val="FFFF00"/>
                </a:solidFill>
                <a:latin typeface="Arial Rounded MT Bold" pitchFamily="34" charset="0"/>
              </a:rPr>
              <a:t>	:  </a:t>
            </a:r>
            <a:r>
              <a:rPr lang="id-ID" sz="1600" b="1" dirty="0" smtClean="0">
                <a:solidFill>
                  <a:srgbClr val="FFFF00"/>
                </a:solidFill>
                <a:latin typeface="Arial Rounded MT Bold" pitchFamily="34" charset="0"/>
              </a:rPr>
              <a:t>Puri Cempaka Putih 1 C-6 Malang</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HP : 085646600505</a:t>
            </a:r>
            <a:endParaRPr lang="en-US" sz="1600" b="1" dirty="0">
              <a:solidFill>
                <a:srgbClr val="FFFF00"/>
              </a:solidFill>
              <a:latin typeface="Arial Rounded MT Bold" pitchFamily="34" charset="0"/>
            </a:endParaRPr>
          </a:p>
        </p:txBody>
      </p:sp>
      <p:sp>
        <p:nvSpPr>
          <p:cNvPr id="5" name="Rectangle 9"/>
          <p:cNvSpPr>
            <a:spLocks noChangeArrowheads="1"/>
          </p:cNvSpPr>
          <p:nvPr/>
        </p:nvSpPr>
        <p:spPr bwMode="auto">
          <a:xfrm>
            <a:off x="428625" y="857250"/>
            <a:ext cx="3214688" cy="4572000"/>
          </a:xfrm>
          <a:prstGeom prst="rect">
            <a:avLst/>
          </a:prstGeom>
          <a:noFill/>
          <a:ln w="76200" cmpd="tri">
            <a:solidFill>
              <a:srgbClr val="FFFF00"/>
            </a:solidFill>
            <a:miter lim="800000"/>
            <a:headEnd/>
            <a:tailEnd/>
          </a:ln>
        </p:spPr>
        <p:txBody>
          <a:bodyPr wrap="none" anchor="ctr"/>
          <a:lstStyle/>
          <a:p>
            <a:endParaRPr lang="id-ID"/>
          </a:p>
        </p:txBody>
      </p:sp>
      <p:sp>
        <p:nvSpPr>
          <p:cNvPr id="6" name="Text Box 3"/>
          <p:cNvSpPr txBox="1">
            <a:spLocks noChangeArrowheads="1"/>
          </p:cNvSpPr>
          <p:nvPr/>
        </p:nvSpPr>
        <p:spPr bwMode="auto">
          <a:xfrm>
            <a:off x="3714750" y="5143500"/>
            <a:ext cx="5429250" cy="708025"/>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7" name="Rectangle 6"/>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7993" y="914399"/>
            <a:ext cx="3091368" cy="4462819"/>
          </a:xfrm>
          <a:prstGeom prst="rect">
            <a:avLst/>
          </a:prstGeom>
          <a:noFill/>
        </p:spPr>
      </p:pic>
    </p:spTree>
    <p:extLst>
      <p:ext uri="{BB962C8B-B14F-4D97-AF65-F5344CB8AC3E}">
        <p14:creationId xmlns:p14="http://schemas.microsoft.com/office/powerpoint/2010/main" val="2934580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508" y="620688"/>
            <a:ext cx="8892480" cy="38164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sz="2000" dirty="0" smtClean="0">
              <a:latin typeface="Berlin Sans FB" panose="020E0602020502020306" pitchFamily="34" charset="0"/>
            </a:endParaRPr>
          </a:p>
          <a:p>
            <a:pPr algn="just"/>
            <a:r>
              <a:rPr lang="id-ID" sz="2000" dirty="0" smtClean="0">
                <a:latin typeface="Bell MT" panose="02020503060305020303" pitchFamily="18" charset="0"/>
              </a:rPr>
              <a:t>	</a:t>
            </a:r>
            <a:r>
              <a:rPr lang="en-US" sz="2000" dirty="0" err="1" smtClean="0">
                <a:latin typeface="Bell MT" panose="02020503060305020303" pitchFamily="18" charset="0"/>
              </a:rPr>
              <a:t>Fakultas</a:t>
            </a:r>
            <a:r>
              <a:rPr lang="en-US" sz="2000" dirty="0" smtClean="0">
                <a:latin typeface="Bell MT" panose="02020503060305020303" pitchFamily="18" charset="0"/>
              </a:rPr>
              <a:t> </a:t>
            </a:r>
            <a:r>
              <a:rPr lang="en-US" sz="2000" dirty="0" err="1">
                <a:latin typeface="Bell MT" panose="02020503060305020303" pitchFamily="18" charset="0"/>
              </a:rPr>
              <a:t>Ilmu</a:t>
            </a:r>
            <a:r>
              <a:rPr lang="en-US" sz="2000" dirty="0">
                <a:latin typeface="Bell MT" panose="02020503060305020303" pitchFamily="18" charset="0"/>
              </a:rPr>
              <a:t> </a:t>
            </a:r>
            <a:r>
              <a:rPr lang="en-US" sz="2000" dirty="0" err="1">
                <a:latin typeface="Bell MT" panose="02020503060305020303" pitchFamily="18" charset="0"/>
              </a:rPr>
              <a:t>Keolahragaan</a:t>
            </a:r>
            <a:r>
              <a:rPr lang="en-US" sz="2000" dirty="0">
                <a:latin typeface="Bell MT" panose="02020503060305020303" pitchFamily="18" charset="0"/>
              </a:rPr>
              <a:t> (FIK) </a:t>
            </a:r>
            <a:r>
              <a:rPr lang="en-US" sz="2000" dirty="0" err="1">
                <a:latin typeface="Bell MT" panose="02020503060305020303" pitchFamily="18" charset="0"/>
              </a:rPr>
              <a:t>berdiri</a:t>
            </a:r>
            <a:r>
              <a:rPr lang="en-US" sz="2000" dirty="0">
                <a:latin typeface="Bell MT" panose="02020503060305020303" pitchFamily="18" charset="0"/>
              </a:rPr>
              <a:t> </a:t>
            </a:r>
            <a:r>
              <a:rPr lang="en-US" sz="2000" dirty="0" err="1">
                <a:latin typeface="Bell MT" panose="02020503060305020303" pitchFamily="18" charset="0"/>
              </a:rPr>
              <a:t>sejak</a:t>
            </a:r>
            <a:r>
              <a:rPr lang="en-US" sz="2000" dirty="0">
                <a:latin typeface="Bell MT" panose="02020503060305020303" pitchFamily="18" charset="0"/>
              </a:rPr>
              <a:t> 2008. FIK </a:t>
            </a:r>
            <a:r>
              <a:rPr lang="en-US" sz="2000" dirty="0" err="1">
                <a:latin typeface="Bell MT" panose="02020503060305020303" pitchFamily="18" charset="0"/>
              </a:rPr>
              <a:t>berawal</a:t>
            </a:r>
            <a:r>
              <a:rPr lang="en-US" sz="2000" dirty="0">
                <a:latin typeface="Bell MT" panose="02020503060305020303" pitchFamily="18" charset="0"/>
              </a:rPr>
              <a:t> </a:t>
            </a:r>
            <a:r>
              <a:rPr lang="en-US" sz="2000" dirty="0" err="1">
                <a:latin typeface="Bell MT" panose="02020503060305020303" pitchFamily="18" charset="0"/>
              </a:rPr>
              <a:t>dari</a:t>
            </a:r>
            <a:r>
              <a:rPr lang="en-US" sz="2000" dirty="0">
                <a:latin typeface="Bell MT" panose="02020503060305020303" pitchFamily="18" charset="0"/>
              </a:rPr>
              <a:t> </a:t>
            </a:r>
            <a:endParaRPr lang="id-ID" sz="2000" dirty="0" smtClean="0">
              <a:latin typeface="Bell MT" panose="02020503060305020303" pitchFamily="18" charset="0"/>
            </a:endParaRPr>
          </a:p>
          <a:p>
            <a:pPr algn="just"/>
            <a:r>
              <a:rPr lang="en-US" sz="2000" dirty="0" err="1" smtClean="0">
                <a:latin typeface="Bell MT" panose="02020503060305020303" pitchFamily="18" charset="0"/>
              </a:rPr>
              <a:t>penyelenggaraan</a:t>
            </a:r>
            <a:r>
              <a:rPr lang="en-US" sz="2000" dirty="0" smtClean="0">
                <a:latin typeface="Bell MT" panose="02020503060305020303" pitchFamily="18" charset="0"/>
              </a:rPr>
              <a:t> </a:t>
            </a:r>
            <a:r>
              <a:rPr lang="en-US" sz="2000" dirty="0">
                <a:latin typeface="Bell MT" panose="02020503060305020303" pitchFamily="18" charset="0"/>
              </a:rPr>
              <a:t>program Diploma II </a:t>
            </a:r>
            <a:r>
              <a:rPr lang="en-US" sz="2000" dirty="0" err="1">
                <a:latin typeface="Bell MT" panose="02020503060305020303" pitchFamily="18" charset="0"/>
              </a:rPr>
              <a:t>Pendidikan</a:t>
            </a:r>
            <a:r>
              <a:rPr lang="en-US" sz="2000" dirty="0">
                <a:latin typeface="Bell MT" panose="02020503060305020303" pitchFamily="18" charset="0"/>
              </a:rPr>
              <a:t> </a:t>
            </a:r>
            <a:r>
              <a:rPr lang="en-US" sz="2000" dirty="0" err="1">
                <a:latin typeface="Bell MT" panose="02020503060305020303" pitchFamily="18" charset="0"/>
              </a:rPr>
              <a:t>Olahraga</a:t>
            </a:r>
            <a:r>
              <a:rPr lang="en-US" sz="2000" dirty="0">
                <a:latin typeface="Bell MT" panose="02020503060305020303" pitchFamily="18" charset="0"/>
              </a:rPr>
              <a:t> </a:t>
            </a:r>
            <a:r>
              <a:rPr lang="en-US" sz="2000" dirty="0" err="1">
                <a:latin typeface="Bell MT" panose="02020503060305020303" pitchFamily="18" charset="0"/>
              </a:rPr>
              <a:t>dan</a:t>
            </a:r>
            <a:r>
              <a:rPr lang="en-US" sz="2000" dirty="0">
                <a:latin typeface="Bell MT" panose="02020503060305020303" pitchFamily="18" charset="0"/>
              </a:rPr>
              <a:t> </a:t>
            </a:r>
            <a:r>
              <a:rPr lang="en-US" sz="2000" dirty="0" err="1">
                <a:latin typeface="Bell MT" panose="02020503060305020303" pitchFamily="18" charset="0"/>
              </a:rPr>
              <a:t>Kesehatan</a:t>
            </a:r>
            <a:r>
              <a:rPr lang="en-US" sz="2000" dirty="0">
                <a:latin typeface="Bell MT" panose="02020503060305020303" pitchFamily="18" charset="0"/>
              </a:rPr>
              <a:t>/POK (1981/1982) di </a:t>
            </a:r>
            <a:r>
              <a:rPr lang="en-US" sz="2000" dirty="0" err="1">
                <a:latin typeface="Bell MT" panose="02020503060305020303" pitchFamily="18" charset="0"/>
              </a:rPr>
              <a:t>Fakultas</a:t>
            </a:r>
            <a:r>
              <a:rPr lang="en-US" sz="2000" dirty="0">
                <a:latin typeface="Bell MT" panose="02020503060305020303" pitchFamily="18" charset="0"/>
              </a:rPr>
              <a:t> </a:t>
            </a:r>
            <a:r>
              <a:rPr lang="en-US" sz="2000" dirty="0" err="1">
                <a:latin typeface="Bell MT" panose="02020503060305020303" pitchFamily="18" charset="0"/>
              </a:rPr>
              <a:t>Ilmu</a:t>
            </a:r>
            <a:r>
              <a:rPr lang="en-US" sz="2000" dirty="0">
                <a:latin typeface="Bell MT" panose="02020503060305020303" pitchFamily="18" charset="0"/>
              </a:rPr>
              <a:t> </a:t>
            </a:r>
            <a:r>
              <a:rPr lang="en-US" sz="2000" dirty="0" err="1">
                <a:latin typeface="Bell MT" panose="02020503060305020303" pitchFamily="18" charset="0"/>
              </a:rPr>
              <a:t>Pendidikan</a:t>
            </a:r>
            <a:r>
              <a:rPr lang="en-US" sz="2000" dirty="0">
                <a:latin typeface="Bell MT" panose="02020503060305020303" pitchFamily="18" charset="0"/>
              </a:rPr>
              <a:t> (FIP). </a:t>
            </a:r>
            <a:r>
              <a:rPr lang="en-US" sz="2000" dirty="0" err="1">
                <a:latin typeface="Bell MT" panose="02020503060305020303" pitchFamily="18" charset="0"/>
              </a:rPr>
              <a:t>Selanjutnya</a:t>
            </a:r>
            <a:r>
              <a:rPr lang="en-US" sz="2000" dirty="0">
                <a:latin typeface="Bell MT" panose="02020503060305020303" pitchFamily="18" charset="0"/>
              </a:rPr>
              <a:t> </a:t>
            </a:r>
            <a:r>
              <a:rPr lang="en-US" sz="2000" dirty="0" err="1">
                <a:latin typeface="Bell MT" panose="02020503060305020303" pitchFamily="18" charset="0"/>
              </a:rPr>
              <a:t>seiring</a:t>
            </a:r>
            <a:r>
              <a:rPr lang="en-US" sz="2000" dirty="0">
                <a:latin typeface="Bell MT" panose="02020503060305020303" pitchFamily="18" charset="0"/>
              </a:rPr>
              <a:t> </a:t>
            </a:r>
            <a:r>
              <a:rPr lang="en-US" sz="2000" dirty="0" err="1">
                <a:latin typeface="Bell MT" panose="02020503060305020303" pitchFamily="18" charset="0"/>
              </a:rPr>
              <a:t>dengan</a:t>
            </a:r>
            <a:r>
              <a:rPr lang="en-US" sz="2000" dirty="0">
                <a:latin typeface="Bell MT" panose="02020503060305020303" pitchFamily="18" charset="0"/>
              </a:rPr>
              <a:t> </a:t>
            </a:r>
            <a:r>
              <a:rPr lang="en-US" sz="2000" dirty="0" err="1">
                <a:latin typeface="Bell MT" panose="02020503060305020303" pitchFamily="18" charset="0"/>
              </a:rPr>
              <a:t>kebutuhan</a:t>
            </a:r>
            <a:r>
              <a:rPr lang="en-US" sz="2000" dirty="0">
                <a:latin typeface="Bell MT" panose="02020503060305020303" pitchFamily="18" charset="0"/>
              </a:rPr>
              <a:t> </a:t>
            </a:r>
            <a:r>
              <a:rPr lang="en-US" sz="2000" dirty="0" err="1">
                <a:latin typeface="Bell MT" panose="02020503060305020303" pitchFamily="18" charset="0"/>
              </a:rPr>
              <a:t>masyarakat</a:t>
            </a:r>
            <a:r>
              <a:rPr lang="en-US" sz="2000" dirty="0">
                <a:latin typeface="Bell MT" panose="02020503060305020303" pitchFamily="18" charset="0"/>
              </a:rPr>
              <a:t>, </a:t>
            </a:r>
            <a:r>
              <a:rPr lang="en-US" sz="2000" dirty="0" err="1">
                <a:latin typeface="Bell MT" panose="02020503060305020303" pitchFamily="18" charset="0"/>
              </a:rPr>
              <a:t>pada</a:t>
            </a:r>
            <a:r>
              <a:rPr lang="en-US" sz="2000" dirty="0">
                <a:latin typeface="Bell MT" panose="02020503060305020303" pitchFamily="18" charset="0"/>
              </a:rPr>
              <a:t> 21 </a:t>
            </a:r>
            <a:r>
              <a:rPr lang="en-US" sz="2000" dirty="0" err="1">
                <a:latin typeface="Bell MT" panose="02020503060305020303" pitchFamily="18" charset="0"/>
              </a:rPr>
              <a:t>Agustus</a:t>
            </a:r>
            <a:r>
              <a:rPr lang="en-US" sz="2000" dirty="0">
                <a:latin typeface="Bell MT" panose="02020503060305020303" pitchFamily="18" charset="0"/>
              </a:rPr>
              <a:t> 198</a:t>
            </a:r>
            <a:r>
              <a:rPr lang="id-ID" sz="2000" dirty="0">
                <a:latin typeface="Bell MT" panose="02020503060305020303" pitchFamily="18" charset="0"/>
              </a:rPr>
              <a:t>2</a:t>
            </a:r>
            <a:r>
              <a:rPr lang="en-US" sz="2000" dirty="0">
                <a:latin typeface="Bell MT" panose="02020503060305020303" pitchFamily="18" charset="0"/>
              </a:rPr>
              <a:t>, Program Diploma II POK </a:t>
            </a:r>
            <a:r>
              <a:rPr lang="en-US" sz="2000" dirty="0" err="1">
                <a:latin typeface="Bell MT" panose="02020503060305020303" pitchFamily="18" charset="0"/>
              </a:rPr>
              <a:t>tersebut</a:t>
            </a:r>
            <a:r>
              <a:rPr lang="en-US" sz="2000" dirty="0">
                <a:latin typeface="Bell MT" panose="02020503060305020303" pitchFamily="18" charset="0"/>
              </a:rPr>
              <a:t> </a:t>
            </a:r>
            <a:r>
              <a:rPr lang="en-US" sz="2000" dirty="0" err="1">
                <a:latin typeface="Bell MT" panose="02020503060305020303" pitchFamily="18" charset="0"/>
              </a:rPr>
              <a:t>ditingkatkan</a:t>
            </a:r>
            <a:r>
              <a:rPr lang="en-US" sz="2000" dirty="0">
                <a:latin typeface="Bell MT" panose="02020503060305020303" pitchFamily="18" charset="0"/>
              </a:rPr>
              <a:t> </a:t>
            </a:r>
            <a:r>
              <a:rPr lang="en-US" sz="2000" dirty="0" err="1">
                <a:latin typeface="Bell MT" panose="02020503060305020303" pitchFamily="18" charset="0"/>
              </a:rPr>
              <a:t>statusnya</a:t>
            </a:r>
            <a:r>
              <a:rPr lang="en-US" sz="2000" dirty="0">
                <a:latin typeface="Bell MT" panose="02020503060305020303" pitchFamily="18" charset="0"/>
              </a:rPr>
              <a:t> </a:t>
            </a:r>
            <a:r>
              <a:rPr lang="en-US" sz="2000" dirty="0" err="1">
                <a:latin typeface="Bell MT" panose="02020503060305020303" pitchFamily="18" charset="0"/>
              </a:rPr>
              <a:t>menjadi</a:t>
            </a:r>
            <a:r>
              <a:rPr lang="en-US" sz="2000" dirty="0">
                <a:latin typeface="Bell MT" panose="02020503060305020303" pitchFamily="18" charset="0"/>
              </a:rPr>
              <a:t> Program </a:t>
            </a:r>
            <a:r>
              <a:rPr lang="en-US" sz="2000" dirty="0" err="1">
                <a:latin typeface="Bell MT" panose="02020503060305020303" pitchFamily="18" charset="0"/>
              </a:rPr>
              <a:t>Studi</a:t>
            </a:r>
            <a:r>
              <a:rPr lang="en-US" sz="2000" dirty="0">
                <a:latin typeface="Bell MT" panose="02020503060305020303" pitchFamily="18" charset="0"/>
              </a:rPr>
              <a:t> </a:t>
            </a:r>
            <a:r>
              <a:rPr lang="en-US" sz="2000" dirty="0" err="1">
                <a:latin typeface="Bell MT" panose="02020503060305020303" pitchFamily="18" charset="0"/>
              </a:rPr>
              <a:t>Setingkat</a:t>
            </a:r>
            <a:r>
              <a:rPr lang="en-US" sz="2000" dirty="0">
                <a:latin typeface="Bell MT" panose="02020503060305020303" pitchFamily="18" charset="0"/>
              </a:rPr>
              <a:t> </a:t>
            </a:r>
            <a:r>
              <a:rPr lang="en-US" sz="2000" dirty="0" err="1">
                <a:latin typeface="Bell MT" panose="02020503060305020303" pitchFamily="18" charset="0"/>
              </a:rPr>
              <a:t>Jurusan</a:t>
            </a:r>
            <a:r>
              <a:rPr lang="en-US" sz="2000" dirty="0">
                <a:latin typeface="Bell MT" panose="02020503060305020303" pitchFamily="18" charset="0"/>
              </a:rPr>
              <a:t> (PSSJ) </a:t>
            </a:r>
            <a:r>
              <a:rPr lang="en-US" sz="2000" dirty="0" err="1">
                <a:latin typeface="Bell MT" panose="02020503060305020303" pitchFamily="18" charset="0"/>
              </a:rPr>
              <a:t>Pendidikan</a:t>
            </a:r>
            <a:r>
              <a:rPr lang="en-US" sz="2000" dirty="0">
                <a:latin typeface="Bell MT" panose="02020503060305020303" pitchFamily="18" charset="0"/>
              </a:rPr>
              <a:t> </a:t>
            </a:r>
            <a:r>
              <a:rPr lang="en-US" sz="2000" dirty="0" err="1">
                <a:latin typeface="Bell MT" panose="02020503060305020303" pitchFamily="18" charset="0"/>
              </a:rPr>
              <a:t>Olahraga</a:t>
            </a:r>
            <a:r>
              <a:rPr lang="en-US" sz="2000" dirty="0">
                <a:latin typeface="Bell MT" panose="02020503060305020303" pitchFamily="18" charset="0"/>
              </a:rPr>
              <a:t>. </a:t>
            </a:r>
            <a:r>
              <a:rPr lang="en-US" sz="2000" dirty="0" err="1">
                <a:latin typeface="Bell MT" panose="02020503060305020303" pitchFamily="18" charset="0"/>
              </a:rPr>
              <a:t>Pada</a:t>
            </a:r>
            <a:r>
              <a:rPr lang="en-US" sz="2000" dirty="0">
                <a:latin typeface="Bell MT" panose="02020503060305020303" pitchFamily="18" charset="0"/>
              </a:rPr>
              <a:t> 11 </a:t>
            </a:r>
            <a:r>
              <a:rPr lang="en-US" sz="2000" dirty="0" err="1">
                <a:latin typeface="Bell MT" panose="02020503060305020303" pitchFamily="18" charset="0"/>
              </a:rPr>
              <a:t>Juli</a:t>
            </a:r>
            <a:r>
              <a:rPr lang="en-US" sz="2000" dirty="0">
                <a:latin typeface="Bell MT" panose="02020503060305020303" pitchFamily="18" charset="0"/>
              </a:rPr>
              <a:t> 1996, PSSJ </a:t>
            </a:r>
            <a:r>
              <a:rPr lang="en-US" sz="2000" dirty="0" err="1">
                <a:latin typeface="Bell MT" panose="02020503060305020303" pitchFamily="18" charset="0"/>
              </a:rPr>
              <a:t>Pendidikan</a:t>
            </a:r>
            <a:r>
              <a:rPr lang="en-US" sz="2000" dirty="0">
                <a:latin typeface="Bell MT" panose="02020503060305020303" pitchFamily="18" charset="0"/>
              </a:rPr>
              <a:t> </a:t>
            </a:r>
            <a:r>
              <a:rPr lang="en-US" sz="2000" dirty="0" err="1">
                <a:latin typeface="Bell MT" panose="02020503060305020303" pitchFamily="18" charset="0"/>
              </a:rPr>
              <a:t>Olah</a:t>
            </a:r>
            <a:r>
              <a:rPr lang="en-US" sz="2000" dirty="0">
                <a:latin typeface="Bell MT" panose="02020503060305020303" pitchFamily="18" charset="0"/>
              </a:rPr>
              <a:t> Raga </a:t>
            </a:r>
            <a:r>
              <a:rPr lang="en-US" sz="2000" dirty="0" err="1">
                <a:latin typeface="Bell MT" panose="02020503060305020303" pitchFamily="18" charset="0"/>
              </a:rPr>
              <a:t>berubah</a:t>
            </a:r>
            <a:r>
              <a:rPr lang="en-US" sz="2000" dirty="0">
                <a:latin typeface="Bell MT" panose="02020503060305020303" pitchFamily="18" charset="0"/>
              </a:rPr>
              <a:t> </a:t>
            </a:r>
            <a:r>
              <a:rPr lang="en-US" sz="2000" dirty="0" err="1">
                <a:latin typeface="Bell MT" panose="02020503060305020303" pitchFamily="18" charset="0"/>
              </a:rPr>
              <a:t>lagi</a:t>
            </a:r>
            <a:r>
              <a:rPr lang="en-US" sz="2000" dirty="0">
                <a:latin typeface="Bell MT" panose="02020503060305020303" pitchFamily="18" charset="0"/>
              </a:rPr>
              <a:t> </a:t>
            </a:r>
            <a:r>
              <a:rPr lang="en-US" sz="2000" dirty="0" err="1">
                <a:latin typeface="Bell MT" panose="02020503060305020303" pitchFamily="18" charset="0"/>
              </a:rPr>
              <a:t>menjadi</a:t>
            </a:r>
            <a:r>
              <a:rPr lang="en-US" sz="2000" dirty="0">
                <a:latin typeface="Bell MT" panose="02020503060305020303" pitchFamily="18" charset="0"/>
              </a:rPr>
              <a:t> Program </a:t>
            </a:r>
            <a:r>
              <a:rPr lang="en-US" sz="2000" dirty="0" err="1">
                <a:latin typeface="Bell MT" panose="02020503060305020303" pitchFamily="18" charset="0"/>
              </a:rPr>
              <a:t>Studi</a:t>
            </a:r>
            <a:r>
              <a:rPr lang="en-US" sz="2000" dirty="0">
                <a:latin typeface="Bell MT" panose="02020503060305020303" pitchFamily="18" charset="0"/>
              </a:rPr>
              <a:t> </a:t>
            </a:r>
            <a:r>
              <a:rPr lang="en-US" sz="2000" dirty="0" err="1">
                <a:latin typeface="Bell MT" panose="02020503060305020303" pitchFamily="18" charset="0"/>
              </a:rPr>
              <a:t>Pendidikan</a:t>
            </a:r>
            <a:r>
              <a:rPr lang="en-US" sz="2000" dirty="0">
                <a:latin typeface="Bell MT" panose="02020503060305020303" pitchFamily="18" charset="0"/>
              </a:rPr>
              <a:t> </a:t>
            </a:r>
            <a:r>
              <a:rPr lang="en-US" sz="2000" dirty="0" err="1">
                <a:latin typeface="Bell MT" panose="02020503060305020303" pitchFamily="18" charset="0"/>
              </a:rPr>
              <a:t>Jasmani</a:t>
            </a:r>
            <a:r>
              <a:rPr lang="en-US" sz="2000" dirty="0">
                <a:latin typeface="Bell MT" panose="02020503060305020303" pitchFamily="18" charset="0"/>
              </a:rPr>
              <a:t>, </a:t>
            </a:r>
            <a:r>
              <a:rPr lang="en-US" sz="2000" dirty="0" err="1">
                <a:latin typeface="Bell MT" panose="02020503060305020303" pitchFamily="18" charset="0"/>
              </a:rPr>
              <a:t>Kesehatan</a:t>
            </a:r>
            <a:r>
              <a:rPr lang="en-US" sz="2000" dirty="0">
                <a:latin typeface="Bell MT" panose="02020503060305020303" pitchFamily="18" charset="0"/>
              </a:rPr>
              <a:t>, </a:t>
            </a:r>
            <a:r>
              <a:rPr lang="en-US" sz="2000" dirty="0" err="1">
                <a:latin typeface="Bell MT" panose="02020503060305020303" pitchFamily="18" charset="0"/>
              </a:rPr>
              <a:t>dan</a:t>
            </a:r>
            <a:r>
              <a:rPr lang="en-US" sz="2000" dirty="0">
                <a:latin typeface="Bell MT" panose="02020503060305020303" pitchFamily="18" charset="0"/>
              </a:rPr>
              <a:t> </a:t>
            </a:r>
            <a:r>
              <a:rPr lang="en-US" sz="2000" dirty="0" err="1">
                <a:latin typeface="Bell MT" panose="02020503060305020303" pitchFamily="18" charset="0"/>
              </a:rPr>
              <a:t>Rekreasi</a:t>
            </a:r>
            <a:r>
              <a:rPr lang="en-US" sz="2000" dirty="0">
                <a:latin typeface="Bell MT" panose="02020503060305020303" pitchFamily="18" charset="0"/>
              </a:rPr>
              <a:t> (PJKR). </a:t>
            </a:r>
            <a:r>
              <a:rPr lang="en-US" sz="2000" dirty="0" err="1">
                <a:latin typeface="Bell MT" panose="02020503060305020303" pitchFamily="18" charset="0"/>
              </a:rPr>
              <a:t>Perluasan</a:t>
            </a:r>
            <a:r>
              <a:rPr lang="en-US" sz="2000" dirty="0">
                <a:latin typeface="Bell MT" panose="02020503060305020303" pitchFamily="18" charset="0"/>
              </a:rPr>
              <a:t> </a:t>
            </a:r>
            <a:r>
              <a:rPr lang="en-US" sz="2000" dirty="0" err="1">
                <a:latin typeface="Bell MT" panose="02020503060305020303" pitchFamily="18" charset="0"/>
              </a:rPr>
              <a:t>mandat</a:t>
            </a:r>
            <a:r>
              <a:rPr lang="en-US" sz="2000" dirty="0">
                <a:latin typeface="Bell MT" panose="02020503060305020303" pitchFamily="18" charset="0"/>
              </a:rPr>
              <a:t> IKIP MALANG </a:t>
            </a:r>
            <a:r>
              <a:rPr lang="en-US" sz="2000" dirty="0" err="1">
                <a:latin typeface="Bell MT" panose="02020503060305020303" pitchFamily="18" charset="0"/>
              </a:rPr>
              <a:t>menjadi</a:t>
            </a:r>
            <a:r>
              <a:rPr lang="en-US" sz="2000" dirty="0">
                <a:latin typeface="Bell MT" panose="02020503060305020303" pitchFamily="18" charset="0"/>
              </a:rPr>
              <a:t> </a:t>
            </a:r>
            <a:r>
              <a:rPr lang="en-US" sz="2000" dirty="0" err="1">
                <a:latin typeface="Bell MT" panose="02020503060305020303" pitchFamily="18" charset="0"/>
              </a:rPr>
              <a:t>Universitas</a:t>
            </a:r>
            <a:r>
              <a:rPr lang="en-US" sz="2000" dirty="0">
                <a:latin typeface="Bell MT" panose="02020503060305020303" pitchFamily="18" charset="0"/>
              </a:rPr>
              <a:t> </a:t>
            </a:r>
            <a:r>
              <a:rPr lang="en-US" sz="2000" dirty="0" err="1">
                <a:latin typeface="Bell MT" panose="02020503060305020303" pitchFamily="18" charset="0"/>
              </a:rPr>
              <a:t>Negeri</a:t>
            </a:r>
            <a:r>
              <a:rPr lang="en-US" sz="2000" dirty="0">
                <a:latin typeface="Bell MT" panose="02020503060305020303" pitchFamily="18" charset="0"/>
              </a:rPr>
              <a:t> Malang(1999) </a:t>
            </a:r>
            <a:r>
              <a:rPr lang="en-US" sz="2000" dirty="0" err="1">
                <a:latin typeface="Bell MT" panose="02020503060305020303" pitchFamily="18" charset="0"/>
              </a:rPr>
              <a:t>mendorong</a:t>
            </a:r>
            <a:r>
              <a:rPr lang="en-US" sz="2000" dirty="0">
                <a:latin typeface="Bell MT" panose="02020503060305020303" pitchFamily="18" charset="0"/>
              </a:rPr>
              <a:t> PJKR </a:t>
            </a:r>
            <a:r>
              <a:rPr lang="en-US" sz="2000" dirty="0" err="1">
                <a:latin typeface="Bell MT" panose="02020503060305020303" pitchFamily="18" charset="0"/>
              </a:rPr>
              <a:t>untuk</a:t>
            </a:r>
            <a:r>
              <a:rPr lang="en-US" sz="2000" dirty="0">
                <a:latin typeface="Bell MT" panose="02020503060305020303" pitchFamily="18" charset="0"/>
              </a:rPr>
              <a:t> </a:t>
            </a:r>
            <a:r>
              <a:rPr lang="en-US" sz="2000" dirty="0" err="1">
                <a:latin typeface="Bell MT" panose="02020503060305020303" pitchFamily="18" charset="0"/>
              </a:rPr>
              <a:t>berkembang</a:t>
            </a:r>
            <a:r>
              <a:rPr lang="en-US" sz="2000" dirty="0">
                <a:latin typeface="Bell MT" panose="02020503060305020303" pitchFamily="18" charset="0"/>
              </a:rPr>
              <a:t> </a:t>
            </a:r>
            <a:r>
              <a:rPr lang="en-US" sz="2000" dirty="0" err="1">
                <a:latin typeface="Bell MT" panose="02020503060305020303" pitchFamily="18" charset="0"/>
              </a:rPr>
              <a:t>lebih</a:t>
            </a:r>
            <a:r>
              <a:rPr lang="en-US" sz="2000" dirty="0">
                <a:latin typeface="Bell MT" panose="02020503060305020303" pitchFamily="18" charset="0"/>
              </a:rPr>
              <a:t> </a:t>
            </a:r>
            <a:r>
              <a:rPr lang="en-US" sz="2000" dirty="0" err="1">
                <a:latin typeface="Bell MT" panose="02020503060305020303" pitchFamily="18" charset="0"/>
              </a:rPr>
              <a:t>lanjut</a:t>
            </a:r>
            <a:r>
              <a:rPr lang="en-US" sz="2000" dirty="0">
                <a:latin typeface="Bell MT" panose="02020503060305020303" pitchFamily="18" charset="0"/>
              </a:rPr>
              <a:t> </a:t>
            </a:r>
            <a:r>
              <a:rPr lang="en-US" sz="2000" dirty="0" err="1">
                <a:latin typeface="Bell MT" panose="02020503060305020303" pitchFamily="18" charset="0"/>
              </a:rPr>
              <a:t>memenuhi</a:t>
            </a:r>
            <a:r>
              <a:rPr lang="en-US" sz="2000" dirty="0">
                <a:latin typeface="Bell MT" panose="02020503060305020303" pitchFamily="18" charset="0"/>
              </a:rPr>
              <a:t> </a:t>
            </a:r>
            <a:r>
              <a:rPr lang="en-US" sz="2000" dirty="0" err="1">
                <a:latin typeface="Bell MT" panose="02020503060305020303" pitchFamily="18" charset="0"/>
              </a:rPr>
              <a:t>tantangan</a:t>
            </a:r>
            <a:r>
              <a:rPr lang="en-US" sz="2000" dirty="0">
                <a:latin typeface="Bell MT" panose="02020503060305020303" pitchFamily="18" charset="0"/>
              </a:rPr>
              <a:t> zaman </a:t>
            </a:r>
            <a:r>
              <a:rPr lang="en-US" sz="2000" dirty="0" err="1">
                <a:latin typeface="Bell MT" panose="02020503060305020303" pitchFamily="18" charset="0"/>
              </a:rPr>
              <a:t>dan</a:t>
            </a:r>
            <a:r>
              <a:rPr lang="en-US" sz="2000" dirty="0">
                <a:latin typeface="Bell MT" panose="02020503060305020303" pitchFamily="18" charset="0"/>
              </a:rPr>
              <a:t> </a:t>
            </a:r>
            <a:r>
              <a:rPr lang="en-US" sz="2000" dirty="0" err="1">
                <a:latin typeface="Bell MT" panose="02020503060305020303" pitchFamily="18" charset="0"/>
              </a:rPr>
              <a:t>kebutuhan</a:t>
            </a:r>
            <a:r>
              <a:rPr lang="en-US" sz="2000" dirty="0">
                <a:latin typeface="Bell MT" panose="02020503060305020303" pitchFamily="18" charset="0"/>
              </a:rPr>
              <a:t> </a:t>
            </a:r>
            <a:r>
              <a:rPr lang="en-US" sz="2000" dirty="0" err="1">
                <a:latin typeface="Bell MT" panose="02020503060305020303" pitchFamily="18" charset="0"/>
              </a:rPr>
              <a:t>lembaga</a:t>
            </a:r>
            <a:r>
              <a:rPr lang="en-US" sz="2000" dirty="0">
                <a:latin typeface="Bell MT" panose="02020503060305020303" pitchFamily="18" charset="0"/>
              </a:rPr>
              <a:t>. </a:t>
            </a:r>
            <a:r>
              <a:rPr lang="id-ID" sz="2000" dirty="0">
                <a:latin typeface="Bell MT" panose="02020503060305020303" pitchFamily="18" charset="0"/>
              </a:rPr>
              <a:t>Sehingga Prodi PJKR menjadi Jurusan Ilmu Keolahragaan (IK) dengan 2 Prodi yaitu PJK dan IK.</a:t>
            </a:r>
          </a:p>
          <a:p>
            <a:pPr algn="ctr"/>
            <a:endParaRPr lang="id-ID" dirty="0"/>
          </a:p>
        </p:txBody>
      </p:sp>
      <p:sp>
        <p:nvSpPr>
          <p:cNvPr id="4" name="Rectangle 3"/>
          <p:cNvSpPr/>
          <p:nvPr/>
        </p:nvSpPr>
        <p:spPr>
          <a:xfrm>
            <a:off x="143508" y="4581128"/>
            <a:ext cx="8892480" cy="21602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buNone/>
            </a:pPr>
            <a:r>
              <a:rPr lang="id-ID" sz="2000" dirty="0" smtClean="0">
                <a:latin typeface="Bell MT" panose="02020503060305020303" pitchFamily="18" charset="0"/>
              </a:rPr>
              <a:t>	B</a:t>
            </a:r>
            <a:r>
              <a:rPr lang="en-US" sz="2000" dirty="0" err="1">
                <a:latin typeface="Bell MT" panose="02020503060305020303" pitchFamily="18" charset="0"/>
              </a:rPr>
              <a:t>erdasarkan</a:t>
            </a:r>
            <a:r>
              <a:rPr lang="en-US" sz="2000" dirty="0">
                <a:latin typeface="Bell MT" panose="02020503060305020303" pitchFamily="18" charset="0"/>
              </a:rPr>
              <a:t> </a:t>
            </a:r>
            <a:r>
              <a:rPr lang="en-US" sz="2000" dirty="0" err="1">
                <a:latin typeface="Bell MT" panose="02020503060305020303" pitchFamily="18" charset="0"/>
              </a:rPr>
              <a:t>surat</a:t>
            </a:r>
            <a:r>
              <a:rPr lang="en-US" sz="2000" dirty="0">
                <a:latin typeface="Bell MT" panose="02020503060305020303" pitchFamily="18" charset="0"/>
              </a:rPr>
              <a:t> </a:t>
            </a:r>
            <a:r>
              <a:rPr lang="en-US" sz="2000" dirty="0" err="1">
                <a:latin typeface="Bell MT" panose="02020503060305020303" pitchFamily="18" charset="0"/>
              </a:rPr>
              <a:t>izin</a:t>
            </a:r>
            <a:r>
              <a:rPr lang="en-US" sz="2000" dirty="0">
                <a:latin typeface="Bell MT" panose="02020503060305020303" pitchFamily="18" charset="0"/>
              </a:rPr>
              <a:t> </a:t>
            </a:r>
            <a:r>
              <a:rPr lang="en-US" sz="2000" dirty="0" err="1">
                <a:latin typeface="Bell MT" panose="02020503060305020303" pitchFamily="18" charset="0"/>
              </a:rPr>
              <a:t>Ditjen</a:t>
            </a:r>
            <a:r>
              <a:rPr lang="en-US" sz="2000" dirty="0">
                <a:latin typeface="Bell MT" panose="02020503060305020303" pitchFamily="18" charset="0"/>
              </a:rPr>
              <a:t> </a:t>
            </a:r>
            <a:r>
              <a:rPr lang="en-US" sz="2000" dirty="0" err="1">
                <a:latin typeface="Bell MT" panose="02020503060305020303" pitchFamily="18" charset="0"/>
              </a:rPr>
              <a:t>Dikti</a:t>
            </a:r>
            <a:r>
              <a:rPr lang="en-US" sz="2000" dirty="0">
                <a:latin typeface="Bell MT" panose="02020503060305020303" pitchFamily="18" charset="0"/>
              </a:rPr>
              <a:t> </a:t>
            </a:r>
            <a:r>
              <a:rPr lang="en-US" sz="2000" dirty="0" err="1">
                <a:latin typeface="Bell MT" panose="02020503060305020303" pitchFamily="18" charset="0"/>
              </a:rPr>
              <a:t>Departemen</a:t>
            </a:r>
            <a:r>
              <a:rPr lang="en-US" sz="2000" dirty="0">
                <a:latin typeface="Bell MT" panose="02020503060305020303" pitchFamily="18" charset="0"/>
              </a:rPr>
              <a:t> </a:t>
            </a:r>
            <a:r>
              <a:rPr lang="en-US" sz="2000" dirty="0" err="1">
                <a:latin typeface="Bell MT" panose="02020503060305020303" pitchFamily="18" charset="0"/>
              </a:rPr>
              <a:t>Pendidikan</a:t>
            </a:r>
            <a:r>
              <a:rPr lang="en-US" sz="2000" dirty="0">
                <a:latin typeface="Bell MT" panose="02020503060305020303" pitchFamily="18" charset="0"/>
              </a:rPr>
              <a:t> Nasional </a:t>
            </a:r>
            <a:r>
              <a:rPr lang="en-US" sz="2000" dirty="0" err="1">
                <a:latin typeface="Bell MT" panose="02020503060305020303" pitchFamily="18" charset="0"/>
              </a:rPr>
              <a:t>Nomor</a:t>
            </a:r>
            <a:r>
              <a:rPr lang="en-US" sz="2000" dirty="0">
                <a:latin typeface="Bell MT" panose="02020503060305020303" pitchFamily="18" charset="0"/>
              </a:rPr>
              <a:t>: 846/D/T/2008 </a:t>
            </a:r>
            <a:r>
              <a:rPr lang="en-US" sz="2000" dirty="0" err="1">
                <a:latin typeface="Bell MT" panose="02020503060305020303" pitchFamily="18" charset="0"/>
              </a:rPr>
              <a:t>tertanggal</a:t>
            </a:r>
            <a:r>
              <a:rPr lang="en-US" sz="2000" dirty="0">
                <a:latin typeface="Bell MT" panose="02020503060305020303" pitchFamily="18" charset="0"/>
              </a:rPr>
              <a:t> 13 </a:t>
            </a:r>
            <a:r>
              <a:rPr lang="en-US" sz="2000" dirty="0" err="1">
                <a:latin typeface="Bell MT" panose="02020503060305020303" pitchFamily="18" charset="0"/>
              </a:rPr>
              <a:t>Maret</a:t>
            </a:r>
            <a:r>
              <a:rPr lang="en-US" sz="2000" dirty="0">
                <a:latin typeface="Bell MT" panose="02020503060305020303" pitchFamily="18" charset="0"/>
              </a:rPr>
              <a:t> 2008 yang </a:t>
            </a:r>
            <a:r>
              <a:rPr lang="en-US" sz="2000" dirty="0" err="1">
                <a:latin typeface="Bell MT" panose="02020503060305020303" pitchFamily="18" charset="0"/>
              </a:rPr>
              <a:t>kemudian</a:t>
            </a:r>
            <a:r>
              <a:rPr lang="en-US" sz="2000" dirty="0">
                <a:latin typeface="Bell MT" panose="02020503060305020303" pitchFamily="18" charset="0"/>
              </a:rPr>
              <a:t> </a:t>
            </a:r>
            <a:r>
              <a:rPr lang="en-US" sz="2000" dirty="0" err="1">
                <a:latin typeface="Bell MT" panose="02020503060305020303" pitchFamily="18" charset="0"/>
              </a:rPr>
              <a:t>ditindaklanjuti</a:t>
            </a:r>
            <a:r>
              <a:rPr lang="en-US" sz="2000" dirty="0">
                <a:latin typeface="Bell MT" panose="02020503060305020303" pitchFamily="18" charset="0"/>
              </a:rPr>
              <a:t> </a:t>
            </a:r>
            <a:r>
              <a:rPr lang="en-US" sz="2000" dirty="0" err="1">
                <a:latin typeface="Bell MT" panose="02020503060305020303" pitchFamily="18" charset="0"/>
              </a:rPr>
              <a:t>dengan</a:t>
            </a:r>
            <a:r>
              <a:rPr lang="en-US" sz="2000" dirty="0">
                <a:latin typeface="Bell MT" panose="02020503060305020303" pitchFamily="18" charset="0"/>
              </a:rPr>
              <a:t> Surat </a:t>
            </a:r>
            <a:r>
              <a:rPr lang="en-US" sz="2000" dirty="0" err="1">
                <a:latin typeface="Bell MT" panose="02020503060305020303" pitchFamily="18" charset="0"/>
              </a:rPr>
              <a:t>Keputusan</a:t>
            </a:r>
            <a:r>
              <a:rPr lang="en-US" sz="2000" dirty="0">
                <a:latin typeface="Bell MT" panose="02020503060305020303" pitchFamily="18" charset="0"/>
              </a:rPr>
              <a:t> </a:t>
            </a:r>
            <a:r>
              <a:rPr lang="en-US" sz="2000" dirty="0" err="1">
                <a:latin typeface="Bell MT" panose="02020503060305020303" pitchFamily="18" charset="0"/>
              </a:rPr>
              <a:t>Rektor</a:t>
            </a:r>
            <a:r>
              <a:rPr lang="en-US" sz="2000" dirty="0">
                <a:latin typeface="Bell MT" panose="02020503060305020303" pitchFamily="18" charset="0"/>
              </a:rPr>
              <a:t> UM </a:t>
            </a:r>
            <a:r>
              <a:rPr lang="en-US" sz="2000" dirty="0" err="1">
                <a:latin typeface="Bell MT" panose="02020503060305020303" pitchFamily="18" charset="0"/>
              </a:rPr>
              <a:t>Nomor</a:t>
            </a:r>
            <a:r>
              <a:rPr lang="en-US" sz="2000" dirty="0">
                <a:latin typeface="Bell MT" panose="02020503060305020303" pitchFamily="18" charset="0"/>
              </a:rPr>
              <a:t>: 0310/KRP/H32/KL/ 2008 </a:t>
            </a:r>
            <a:r>
              <a:rPr lang="en-US" sz="2000" dirty="0" err="1">
                <a:latin typeface="Bell MT" panose="02020503060305020303" pitchFamily="18" charset="0"/>
              </a:rPr>
              <a:t>tertanggal</a:t>
            </a:r>
            <a:r>
              <a:rPr lang="en-US" sz="2000" dirty="0">
                <a:latin typeface="Bell MT" panose="02020503060305020303" pitchFamily="18" charset="0"/>
              </a:rPr>
              <a:t> 20 </a:t>
            </a:r>
            <a:r>
              <a:rPr lang="en-US" sz="2000" dirty="0" err="1">
                <a:latin typeface="Bell MT" panose="02020503060305020303" pitchFamily="18" charset="0"/>
              </a:rPr>
              <a:t>Juni</a:t>
            </a:r>
            <a:r>
              <a:rPr lang="en-US" sz="2000" dirty="0">
                <a:latin typeface="Bell MT" panose="02020503060305020303" pitchFamily="18" charset="0"/>
              </a:rPr>
              <a:t> 2008 </a:t>
            </a:r>
            <a:r>
              <a:rPr lang="en-US" sz="2000" dirty="0" err="1">
                <a:latin typeface="Bell MT" panose="02020503060305020303" pitchFamily="18" charset="0"/>
              </a:rPr>
              <a:t>maka</a:t>
            </a:r>
            <a:r>
              <a:rPr lang="en-US" sz="2000" dirty="0">
                <a:latin typeface="Bell MT" panose="02020503060305020303" pitchFamily="18" charset="0"/>
              </a:rPr>
              <a:t> </a:t>
            </a:r>
            <a:r>
              <a:rPr lang="en-US" sz="2000" dirty="0" err="1">
                <a:latin typeface="Bell MT" panose="02020503060305020303" pitchFamily="18" charset="0"/>
              </a:rPr>
              <a:t>terbentuklah</a:t>
            </a:r>
            <a:r>
              <a:rPr lang="en-US" sz="2000" dirty="0">
                <a:latin typeface="Bell MT" panose="02020503060305020303" pitchFamily="18" charset="0"/>
              </a:rPr>
              <a:t> </a:t>
            </a:r>
            <a:r>
              <a:rPr lang="en-US" sz="2000" dirty="0" err="1">
                <a:latin typeface="Bell MT" panose="02020503060305020303" pitchFamily="18" charset="0"/>
              </a:rPr>
              <a:t>Fakultas</a:t>
            </a:r>
            <a:r>
              <a:rPr lang="en-US" sz="2000" dirty="0">
                <a:latin typeface="Bell MT" panose="02020503060305020303" pitchFamily="18" charset="0"/>
              </a:rPr>
              <a:t> </a:t>
            </a:r>
            <a:r>
              <a:rPr lang="en-US" sz="2000" dirty="0" err="1">
                <a:latin typeface="Bell MT" panose="02020503060305020303" pitchFamily="18" charset="0"/>
              </a:rPr>
              <a:t>Ilmu</a:t>
            </a:r>
            <a:r>
              <a:rPr lang="en-US" sz="2000" dirty="0">
                <a:latin typeface="Bell MT" panose="02020503060305020303" pitchFamily="18" charset="0"/>
              </a:rPr>
              <a:t> </a:t>
            </a:r>
            <a:r>
              <a:rPr lang="en-US" sz="2000" dirty="0" err="1">
                <a:latin typeface="Bell MT" panose="02020503060305020303" pitchFamily="18" charset="0"/>
              </a:rPr>
              <a:t>Keolahragaan</a:t>
            </a:r>
            <a:r>
              <a:rPr lang="en-US" sz="2000" dirty="0">
                <a:latin typeface="Bell MT" panose="02020503060305020303" pitchFamily="18" charset="0"/>
              </a:rPr>
              <a:t> </a:t>
            </a:r>
            <a:r>
              <a:rPr lang="en-US" sz="2000" dirty="0" err="1">
                <a:latin typeface="Bell MT" panose="02020503060305020303" pitchFamily="18" charset="0"/>
              </a:rPr>
              <a:t>dengan</a:t>
            </a:r>
            <a:r>
              <a:rPr lang="en-US" sz="2000" dirty="0">
                <a:latin typeface="Bell MT" panose="02020503060305020303" pitchFamily="18" charset="0"/>
              </a:rPr>
              <a:t> </a:t>
            </a:r>
            <a:r>
              <a:rPr lang="en-US" sz="2000" dirty="0" err="1">
                <a:latin typeface="Bell MT" panose="02020503060305020303" pitchFamily="18" charset="0"/>
              </a:rPr>
              <a:t>dua</a:t>
            </a:r>
            <a:r>
              <a:rPr lang="en-US" sz="2000" dirty="0">
                <a:latin typeface="Bell MT" panose="02020503060305020303" pitchFamily="18" charset="0"/>
              </a:rPr>
              <a:t> </a:t>
            </a:r>
            <a:r>
              <a:rPr lang="en-US" sz="2000" dirty="0" err="1">
                <a:latin typeface="Bell MT" panose="02020503060305020303" pitchFamily="18" charset="0"/>
              </a:rPr>
              <a:t>jurusan</a:t>
            </a:r>
            <a:r>
              <a:rPr lang="en-US" sz="2000" dirty="0">
                <a:latin typeface="Bell MT" panose="02020503060305020303" pitchFamily="18" charset="0"/>
              </a:rPr>
              <a:t> </a:t>
            </a:r>
            <a:r>
              <a:rPr lang="en-US" sz="2000" dirty="0" err="1">
                <a:latin typeface="Bell MT" panose="02020503060305020303" pitchFamily="18" charset="0"/>
              </a:rPr>
              <a:t>yakni</a:t>
            </a:r>
            <a:r>
              <a:rPr lang="en-US" sz="2000" dirty="0">
                <a:latin typeface="Bell MT" panose="02020503060305020303" pitchFamily="18" charset="0"/>
              </a:rPr>
              <a:t>: </a:t>
            </a:r>
          </a:p>
          <a:p>
            <a:pPr marL="285750" indent="-285750" algn="just">
              <a:buFont typeface="Wingdings" panose="05000000000000000000" pitchFamily="2" charset="2"/>
              <a:buChar char="ü"/>
            </a:pPr>
            <a:r>
              <a:rPr lang="en-US" sz="2000" dirty="0">
                <a:latin typeface="Bell MT" panose="02020503060305020303" pitchFamily="18" charset="0"/>
              </a:rPr>
              <a:t> </a:t>
            </a:r>
            <a:r>
              <a:rPr lang="nl-NL" sz="2000" dirty="0">
                <a:latin typeface="Bell MT" panose="02020503060305020303" pitchFamily="18" charset="0"/>
              </a:rPr>
              <a:t>Jurusan Pendidikan Jasmani dan Kesehatan (S1) </a:t>
            </a:r>
            <a:endParaRPr lang="id-ID" sz="2000" dirty="0" smtClean="0">
              <a:latin typeface="Bell MT" panose="02020503060305020303" pitchFamily="18" charset="0"/>
            </a:endParaRPr>
          </a:p>
          <a:p>
            <a:pPr marL="285750" indent="-285750" algn="just">
              <a:buFont typeface="Wingdings" panose="05000000000000000000" pitchFamily="2" charset="2"/>
              <a:buChar char="ü"/>
            </a:pPr>
            <a:r>
              <a:rPr lang="en-US" sz="2000" dirty="0" err="1" smtClean="0">
                <a:latin typeface="Bell MT" panose="02020503060305020303" pitchFamily="18" charset="0"/>
              </a:rPr>
              <a:t>Jurusan</a:t>
            </a:r>
            <a:r>
              <a:rPr lang="en-US" sz="2000" dirty="0" smtClean="0">
                <a:latin typeface="Bell MT" panose="02020503060305020303" pitchFamily="18" charset="0"/>
              </a:rPr>
              <a:t> </a:t>
            </a:r>
            <a:r>
              <a:rPr lang="en-US" sz="2000" dirty="0" err="1">
                <a:latin typeface="Bell MT" panose="02020503060305020303" pitchFamily="18" charset="0"/>
              </a:rPr>
              <a:t>Ilmu</a:t>
            </a:r>
            <a:r>
              <a:rPr lang="en-US" sz="2000" dirty="0">
                <a:latin typeface="Bell MT" panose="02020503060305020303" pitchFamily="18" charset="0"/>
              </a:rPr>
              <a:t> </a:t>
            </a:r>
            <a:r>
              <a:rPr lang="en-US" sz="2000" dirty="0" err="1">
                <a:latin typeface="Bell MT" panose="02020503060305020303" pitchFamily="18" charset="0"/>
              </a:rPr>
              <a:t>Keolahragaan</a:t>
            </a:r>
            <a:r>
              <a:rPr lang="en-US" sz="2000" dirty="0">
                <a:latin typeface="Bell MT" panose="02020503060305020303" pitchFamily="18" charset="0"/>
              </a:rPr>
              <a:t> (S1) </a:t>
            </a:r>
            <a:endParaRPr lang="id-ID" sz="2000" dirty="0">
              <a:latin typeface="Bell MT" panose="02020503060305020303" pitchFamily="18" charset="0"/>
            </a:endParaRPr>
          </a:p>
        </p:txBody>
      </p:sp>
      <p:sp>
        <p:nvSpPr>
          <p:cNvPr id="6" name="Rounded Rectangle 5"/>
          <p:cNvSpPr/>
          <p:nvPr/>
        </p:nvSpPr>
        <p:spPr>
          <a:xfrm>
            <a:off x="3041576" y="116632"/>
            <a:ext cx="3096344"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400" b="1" dirty="0" smtClean="0">
                <a:latin typeface="Bell MT" panose="02020503060305020303" pitchFamily="18" charset="0"/>
              </a:rPr>
              <a:t>SEJARAH</a:t>
            </a:r>
            <a:endParaRPr lang="id-ID" sz="2400" b="1" dirty="0">
              <a:latin typeface="Bell MT" panose="020205030603050203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779838" y="908050"/>
            <a:ext cx="5832475" cy="703263"/>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a:t>
            </a:r>
            <a:r>
              <a:rPr lang="en-US" sz="1600" b="1" dirty="0" smtClean="0">
                <a:solidFill>
                  <a:srgbClr val="FFFF00"/>
                </a:solidFill>
                <a:latin typeface="Arial Rounded MT Bold" pitchFamily="34" charset="0"/>
              </a:rPr>
              <a:t>Dr.</a:t>
            </a:r>
            <a:r>
              <a:rPr lang="id-ID" sz="1600" b="1" dirty="0" smtClean="0">
                <a:solidFill>
                  <a:srgbClr val="FFFF00"/>
                </a:solidFill>
                <a:latin typeface="Arial Rounded MT Bold" pitchFamily="34" charset="0"/>
              </a:rPr>
              <a:t> Supriyadi,</a:t>
            </a:r>
            <a:r>
              <a:rPr lang="en-US" sz="1600" b="1" dirty="0" smtClean="0">
                <a:solidFill>
                  <a:srgbClr val="FFFF00"/>
                </a:solidFill>
                <a:latin typeface="Arial Rounded MT Bold" pitchFamily="34" charset="0"/>
              </a:rPr>
              <a:t> M.</a:t>
            </a:r>
            <a:r>
              <a:rPr lang="id-ID" sz="1600" b="1" dirty="0" smtClean="0">
                <a:solidFill>
                  <a:srgbClr val="FFFF00"/>
                </a:solidFill>
                <a:latin typeface="Arial Rounded MT Bold" pitchFamily="34" charset="0"/>
              </a:rPr>
              <a:t>Kes</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6627" name="Text Box 3"/>
          <p:cNvSpPr txBox="1">
            <a:spLocks noChangeArrowheads="1"/>
          </p:cNvSpPr>
          <p:nvPr/>
        </p:nvSpPr>
        <p:spPr bwMode="auto">
          <a:xfrm>
            <a:off x="3816350" y="1711325"/>
            <a:ext cx="5435600" cy="707886"/>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WAKIL</a:t>
            </a:r>
            <a:r>
              <a:rPr lang="id-ID" sz="1400" b="1" dirty="0" smtClean="0">
                <a:solidFill>
                  <a:srgbClr val="FFFF00"/>
                </a:solidFill>
                <a:latin typeface="Arial Rounded MT Bold" pitchFamily="34" charset="0"/>
              </a:rPr>
              <a:t>  </a:t>
            </a:r>
            <a:r>
              <a:rPr lang="en-US" sz="1600" b="1" dirty="0" smtClean="0">
                <a:solidFill>
                  <a:srgbClr val="FFFF00"/>
                </a:solidFill>
                <a:latin typeface="Arial Rounded MT Bold" pitchFamily="34" charset="0"/>
              </a:rPr>
              <a:t>D E K A N</a:t>
            </a:r>
            <a:r>
              <a:rPr lang="id-ID" sz="1600" b="1" dirty="0" smtClean="0">
                <a:solidFill>
                  <a:srgbClr val="FFFF00"/>
                </a:solidFill>
                <a:latin typeface="Arial Rounded MT Bold" pitchFamily="34" charset="0"/>
              </a:rPr>
              <a:t>   II</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6628" name="Text Box 4"/>
          <p:cNvSpPr txBox="1">
            <a:spLocks noChangeArrowheads="1"/>
          </p:cNvSpPr>
          <p:nvPr/>
        </p:nvSpPr>
        <p:spPr bwMode="auto">
          <a:xfrm>
            <a:off x="3786188" y="2643188"/>
            <a:ext cx="5357812" cy="1446550"/>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 JL. </a:t>
            </a:r>
            <a:r>
              <a:rPr lang="id-ID" sz="1600" b="1" dirty="0" smtClean="0">
                <a:solidFill>
                  <a:srgbClr val="FFFF00"/>
                </a:solidFill>
                <a:latin typeface="Arial Rounded MT Bold" pitchFamily="34" charset="0"/>
              </a:rPr>
              <a:t>Danau Diatas F I B/12</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a:t>
            </a:r>
            <a:r>
              <a:rPr lang="en-US" sz="1600" b="1" dirty="0" smtClean="0">
                <a:solidFill>
                  <a:srgbClr val="FFFF00"/>
                </a:solidFill>
                <a:latin typeface="Arial Rounded MT Bold" pitchFamily="34" charset="0"/>
              </a:rPr>
              <a:t> </a:t>
            </a:r>
            <a:r>
              <a:rPr lang="id-ID" sz="1600" b="1" dirty="0" smtClean="0">
                <a:solidFill>
                  <a:srgbClr val="FFFF00"/>
                </a:solidFill>
                <a:latin typeface="Arial Rounded MT Bold" pitchFamily="34" charset="0"/>
              </a:rPr>
              <a:t>Sawojajar </a:t>
            </a:r>
            <a:r>
              <a:rPr lang="en-US" sz="1600" b="1" dirty="0" smtClean="0">
                <a:solidFill>
                  <a:srgbClr val="FFFF00"/>
                </a:solidFill>
                <a:latin typeface="Arial Rounded MT Bold" pitchFamily="34" charset="0"/>
              </a:rPr>
              <a:t>MALANG</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r>
              <a:rPr lang="en-US" sz="1600" b="1" dirty="0" err="1">
                <a:solidFill>
                  <a:srgbClr val="FFFF00"/>
                </a:solidFill>
                <a:latin typeface="Arial Rounded MT Bold" pitchFamily="34" charset="0"/>
              </a:rPr>
              <a:t>Telp</a:t>
            </a:r>
            <a:r>
              <a:rPr lang="en-US" sz="1600" b="1" dirty="0">
                <a:solidFill>
                  <a:srgbClr val="FFFF00"/>
                </a:solidFill>
                <a:latin typeface="Arial Rounded MT Bold" pitchFamily="34" charset="0"/>
              </a:rPr>
              <a:t>. (O341) </a:t>
            </a:r>
            <a:r>
              <a:rPr lang="id-ID" sz="1600" b="1" dirty="0" smtClean="0">
                <a:solidFill>
                  <a:srgbClr val="FFFF00"/>
                </a:solidFill>
                <a:latin typeface="Arial Rounded MT Bold" pitchFamily="34" charset="0"/>
              </a:rPr>
              <a:t>711496</a:t>
            </a:r>
          </a:p>
          <a:p>
            <a:pPr eaLnBrk="0" hangingPunct="0">
              <a:spcBef>
                <a:spcPct val="50000"/>
              </a:spcBef>
              <a:tabLst>
                <a:tab pos="1344613" algn="l"/>
              </a:tabLst>
            </a:pPr>
            <a:r>
              <a:rPr lang="id-ID" sz="1600" b="1" dirty="0" smtClean="0">
                <a:solidFill>
                  <a:srgbClr val="FFFF00"/>
                </a:solidFill>
                <a:latin typeface="Arial Rounded MT Bold" pitchFamily="34" charset="0"/>
              </a:rPr>
              <a:t>	  HP. 081230211380</a:t>
            </a:r>
            <a:endParaRPr lang="en-US" sz="1600" b="1" dirty="0">
              <a:solidFill>
                <a:srgbClr val="FFFF00"/>
              </a:solidFill>
              <a:latin typeface="Arial Rounded MT Bold" pitchFamily="34" charset="0"/>
            </a:endParaRPr>
          </a:p>
        </p:txBody>
      </p:sp>
      <p:sp>
        <p:nvSpPr>
          <p:cNvPr id="26629" name="Rectangle 7"/>
          <p:cNvSpPr>
            <a:spLocks noChangeArrowheads="1"/>
          </p:cNvSpPr>
          <p:nvPr/>
        </p:nvSpPr>
        <p:spPr bwMode="auto">
          <a:xfrm>
            <a:off x="428625" y="857250"/>
            <a:ext cx="3214688" cy="4572000"/>
          </a:xfrm>
          <a:prstGeom prst="rect">
            <a:avLst/>
          </a:prstGeom>
          <a:noFill/>
          <a:ln w="76200" cmpd="tri">
            <a:solidFill>
              <a:srgbClr val="FFFF00"/>
            </a:solidFill>
            <a:miter lim="800000"/>
            <a:headEnd/>
            <a:tailEnd/>
          </a:ln>
        </p:spPr>
        <p:txBody>
          <a:bodyPr wrap="none" anchor="ctr"/>
          <a:lstStyle/>
          <a:p>
            <a:endParaRPr lang="id-ID"/>
          </a:p>
        </p:txBody>
      </p:sp>
      <p:sp>
        <p:nvSpPr>
          <p:cNvPr id="8" name="Rectangle 7"/>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73" y="914399"/>
            <a:ext cx="3111688" cy="4462819"/>
          </a:xfrm>
          <a:prstGeom prst="rect">
            <a:avLst/>
          </a:prstGeom>
        </p:spPr>
      </p:pic>
    </p:spTree>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563938" y="860425"/>
            <a:ext cx="5832475" cy="708025"/>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a:t>
            </a:r>
            <a:r>
              <a:rPr lang="id-ID" sz="1600" b="1" dirty="0" smtClean="0">
                <a:solidFill>
                  <a:srgbClr val="FFFF00"/>
                </a:solidFill>
                <a:latin typeface="Arial Rounded MT Bold" pitchFamily="34" charset="0"/>
              </a:rPr>
              <a:t>Drs. Wahyudi Setiawan </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35843" name="Text Box 3"/>
          <p:cNvSpPr txBox="1">
            <a:spLocks noChangeArrowheads="1"/>
          </p:cNvSpPr>
          <p:nvPr/>
        </p:nvSpPr>
        <p:spPr bwMode="auto">
          <a:xfrm>
            <a:off x="3529012" y="1711325"/>
            <a:ext cx="5614987" cy="1154162"/>
          </a:xfrm>
          <a:prstGeom prst="rect">
            <a:avLst/>
          </a:prstGeom>
          <a:noFill/>
          <a:ln w="9525">
            <a:noFill/>
            <a:miter lim="800000"/>
            <a:headEnd/>
            <a:tailEnd/>
          </a:ln>
        </p:spPr>
        <p:txBody>
          <a:bodyPr wrap="square">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en-US" b="1" dirty="0">
                <a:solidFill>
                  <a:srgbClr val="FFFF00"/>
                </a:solidFill>
                <a:latin typeface="Arial Rounded MT Bold" pitchFamily="34" charset="0"/>
              </a:rPr>
              <a:t>KEPALA  </a:t>
            </a:r>
            <a:r>
              <a:rPr lang="id-ID" b="1" dirty="0" smtClean="0">
                <a:solidFill>
                  <a:srgbClr val="FFFF00"/>
                </a:solidFill>
                <a:latin typeface="Arial Rounded MT Bold" pitchFamily="34" charset="0"/>
              </a:rPr>
              <a:t>SUB BAGIAN (KASUBAG)</a:t>
            </a:r>
          </a:p>
          <a:p>
            <a:pPr eaLnBrk="0" hangingPunct="0">
              <a:spcBef>
                <a:spcPct val="50000"/>
              </a:spcBef>
              <a:tabLst>
                <a:tab pos="1344613" algn="l"/>
              </a:tabLst>
            </a:pPr>
            <a:r>
              <a:rPr lang="id-ID" b="1" dirty="0" smtClean="0">
                <a:solidFill>
                  <a:srgbClr val="FFFF00"/>
                </a:solidFill>
                <a:latin typeface="Arial Rounded MT Bold" pitchFamily="34" charset="0"/>
              </a:rPr>
              <a:t>	  AKADEMIK &amp; KEMAHASISWAAN</a:t>
            </a:r>
            <a:endParaRPr lang="en-US"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35844" name="Text Box 4"/>
          <p:cNvSpPr txBox="1">
            <a:spLocks noChangeArrowheads="1"/>
          </p:cNvSpPr>
          <p:nvPr/>
        </p:nvSpPr>
        <p:spPr bwMode="auto">
          <a:xfrm>
            <a:off x="3565525" y="2834952"/>
            <a:ext cx="5435600" cy="707886"/>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a:t>
            </a:r>
          </a:p>
          <a:p>
            <a:pPr eaLnBrk="0" hangingPunct="0">
              <a:spcBef>
                <a:spcPct val="50000"/>
              </a:spcBef>
              <a:tabLst>
                <a:tab pos="1344613" algn="l"/>
              </a:tabLst>
            </a:pP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  </a:t>
            </a:r>
            <a:r>
              <a:rPr lang="en-US" sz="1600" b="1" dirty="0" smtClean="0">
                <a:solidFill>
                  <a:srgbClr val="FFFF00"/>
                </a:solidFill>
                <a:latin typeface="Arial Rounded MT Bold" pitchFamily="34" charset="0"/>
              </a:rPr>
              <a:t>  </a:t>
            </a:r>
            <a:endParaRPr lang="en-US" sz="1600" b="1" dirty="0">
              <a:solidFill>
                <a:srgbClr val="FFFF00"/>
              </a:solidFill>
              <a:latin typeface="Arial Rounded MT Bold" pitchFamily="34" charset="0"/>
            </a:endParaRPr>
          </a:p>
        </p:txBody>
      </p:sp>
      <p:sp>
        <p:nvSpPr>
          <p:cNvPr id="35846" name="Rectangle 8"/>
          <p:cNvSpPr>
            <a:spLocks noChangeArrowheads="1"/>
          </p:cNvSpPr>
          <p:nvPr/>
        </p:nvSpPr>
        <p:spPr bwMode="auto">
          <a:xfrm>
            <a:off x="323527" y="908721"/>
            <a:ext cx="3034035" cy="4320480"/>
          </a:xfrm>
          <a:prstGeom prst="rect">
            <a:avLst/>
          </a:prstGeom>
          <a:noFill/>
          <a:ln w="76200" cmpd="tri">
            <a:solidFill>
              <a:srgbClr val="FFFF00"/>
            </a:solidFill>
            <a:miter lim="800000"/>
            <a:headEnd/>
            <a:tailEnd/>
          </a:ln>
        </p:spPr>
        <p:txBody>
          <a:bodyPr wrap="none" anchor="ctr"/>
          <a:lstStyle/>
          <a:p>
            <a:endParaRPr lang="id-ID"/>
          </a:p>
        </p:txBody>
      </p:sp>
      <p:sp>
        <p:nvSpPr>
          <p:cNvPr id="7" name="Rectangle 6"/>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162" t="23750" r="4162"/>
          <a:stretch/>
        </p:blipFill>
        <p:spPr>
          <a:xfrm>
            <a:off x="397573" y="980728"/>
            <a:ext cx="2891537" cy="4178126"/>
          </a:xfrm>
          <a:prstGeom prst="rect">
            <a:avLst/>
          </a:prstGeom>
        </p:spPr>
      </p:pic>
    </p:spTree>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563938" y="860425"/>
            <a:ext cx="5832475" cy="708025"/>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a:solidFill>
                  <a:srgbClr val="FFFF00"/>
                </a:solidFill>
                <a:latin typeface="Arial Rounded MT Bold" pitchFamily="34" charset="0"/>
              </a:rPr>
              <a:t>Nama 	: Ir. SUMARKO</a:t>
            </a:r>
          </a:p>
          <a:p>
            <a:pPr eaLnBrk="0" hangingPunct="0">
              <a:spcBef>
                <a:spcPct val="50000"/>
              </a:spcBef>
              <a:tabLst>
                <a:tab pos="1344613" algn="l"/>
              </a:tabLst>
            </a:pPr>
            <a:r>
              <a:rPr lang="en-US" sz="1600" b="1">
                <a:solidFill>
                  <a:srgbClr val="FFFF00"/>
                </a:solidFill>
                <a:latin typeface="Arial Rounded MT Bold" pitchFamily="34" charset="0"/>
              </a:rPr>
              <a:t>	</a:t>
            </a:r>
          </a:p>
        </p:txBody>
      </p:sp>
      <p:sp>
        <p:nvSpPr>
          <p:cNvPr id="35843" name="Text Box 3"/>
          <p:cNvSpPr txBox="1">
            <a:spLocks noChangeArrowheads="1"/>
          </p:cNvSpPr>
          <p:nvPr/>
        </p:nvSpPr>
        <p:spPr bwMode="auto">
          <a:xfrm>
            <a:off x="3529012" y="1711325"/>
            <a:ext cx="5614987" cy="1569660"/>
          </a:xfrm>
          <a:prstGeom prst="rect">
            <a:avLst/>
          </a:prstGeom>
          <a:noFill/>
          <a:ln w="9525">
            <a:noFill/>
            <a:miter lim="800000"/>
            <a:headEnd/>
            <a:tailEnd/>
          </a:ln>
        </p:spPr>
        <p:txBody>
          <a:bodyPr wrap="square">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en-US" b="1" dirty="0" smtClean="0">
                <a:solidFill>
                  <a:srgbClr val="FFFF00"/>
                </a:solidFill>
                <a:latin typeface="Arial Rounded MT Bold" pitchFamily="34" charset="0"/>
              </a:rPr>
              <a:t>KEPALA  </a:t>
            </a:r>
            <a:r>
              <a:rPr lang="id-ID" b="1" dirty="0" smtClean="0">
                <a:solidFill>
                  <a:srgbClr val="FFFF00"/>
                </a:solidFill>
                <a:latin typeface="Arial Rounded MT Bold" pitchFamily="34" charset="0"/>
              </a:rPr>
              <a:t>SUB BAGIAN (KASUBAG)</a:t>
            </a:r>
          </a:p>
          <a:p>
            <a:pPr eaLnBrk="0" hangingPunct="0">
              <a:spcBef>
                <a:spcPct val="50000"/>
              </a:spcBef>
              <a:tabLst>
                <a:tab pos="1344613" algn="l"/>
              </a:tabLst>
            </a:pPr>
            <a:r>
              <a:rPr lang="id-ID" b="1" dirty="0" smtClean="0">
                <a:solidFill>
                  <a:srgbClr val="FFFF00"/>
                </a:solidFill>
                <a:latin typeface="Arial Rounded MT Bold" pitchFamily="34" charset="0"/>
              </a:rPr>
              <a:t>	  UMUM</a:t>
            </a:r>
            <a:endParaRPr lang="en-US" b="1" dirty="0" smtClean="0">
              <a:solidFill>
                <a:srgbClr val="FFFF00"/>
              </a:solidFill>
              <a:latin typeface="Arial Rounded MT Bold" pitchFamily="34" charset="0"/>
            </a:endParaRPr>
          </a:p>
          <a:p>
            <a:pPr eaLnBrk="0" hangingPunct="0">
              <a:spcBef>
                <a:spcPct val="50000"/>
              </a:spcBef>
              <a:tabLst>
                <a:tab pos="1344613" algn="l"/>
              </a:tabLst>
            </a:pPr>
            <a:endParaRPr lang="en-US"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35844" name="Text Box 4"/>
          <p:cNvSpPr txBox="1">
            <a:spLocks noChangeArrowheads="1"/>
          </p:cNvSpPr>
          <p:nvPr/>
        </p:nvSpPr>
        <p:spPr bwMode="auto">
          <a:xfrm>
            <a:off x="3565525" y="2834952"/>
            <a:ext cx="5435600" cy="95408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 JL.  </a:t>
            </a:r>
            <a:r>
              <a:rPr lang="en-US" sz="1600" b="1" dirty="0" err="1">
                <a:solidFill>
                  <a:srgbClr val="FFFF00"/>
                </a:solidFill>
                <a:latin typeface="Arial Rounded MT Bold" pitchFamily="34" charset="0"/>
              </a:rPr>
              <a:t>Jembawan</a:t>
            </a:r>
            <a:r>
              <a:rPr lang="en-US" sz="1600" b="1" dirty="0">
                <a:solidFill>
                  <a:srgbClr val="FFFF00"/>
                </a:solidFill>
                <a:latin typeface="Arial Rounded MT Bold" pitchFamily="34" charset="0"/>
              </a:rPr>
              <a:t> X 3J/ 22 </a:t>
            </a:r>
            <a:r>
              <a:rPr lang="en-US" sz="1600" b="1" dirty="0" err="1">
                <a:solidFill>
                  <a:srgbClr val="FFFF00"/>
                </a:solidFill>
                <a:latin typeface="Arial Rounded MT Bold" pitchFamily="34" charset="0"/>
              </a:rPr>
              <a:t>Mangliawan</a:t>
            </a:r>
            <a:r>
              <a:rPr lang="en-US" sz="1600" b="1" dirty="0">
                <a:solidFill>
                  <a:srgbClr val="FFFF00"/>
                </a:solidFill>
                <a:latin typeface="Arial Rounded MT Bold" pitchFamily="34" charset="0"/>
              </a:rPr>
              <a:t>   	   Pakis - MALANG </a:t>
            </a:r>
          </a:p>
          <a:p>
            <a:pPr eaLnBrk="0" hangingPunct="0">
              <a:spcBef>
                <a:spcPct val="50000"/>
              </a:spcBef>
              <a:tabLst>
                <a:tab pos="1344613" algn="l"/>
              </a:tabLst>
            </a:pPr>
            <a:r>
              <a:rPr lang="en-US" sz="1600" b="1" dirty="0">
                <a:solidFill>
                  <a:srgbClr val="FFFF00"/>
                </a:solidFill>
                <a:latin typeface="Arial Rounded MT Bold" pitchFamily="34" charset="0"/>
              </a:rPr>
              <a:t>	   HP 08123303450</a:t>
            </a:r>
          </a:p>
        </p:txBody>
      </p:sp>
      <p:sp>
        <p:nvSpPr>
          <p:cNvPr id="35846" name="Rectangle 8"/>
          <p:cNvSpPr>
            <a:spLocks noChangeArrowheads="1"/>
          </p:cNvSpPr>
          <p:nvPr/>
        </p:nvSpPr>
        <p:spPr bwMode="auto">
          <a:xfrm>
            <a:off x="323527" y="908721"/>
            <a:ext cx="3034035" cy="4320480"/>
          </a:xfrm>
          <a:prstGeom prst="rect">
            <a:avLst/>
          </a:prstGeom>
          <a:noFill/>
          <a:ln w="76200" cmpd="tri">
            <a:solidFill>
              <a:srgbClr val="FFFF00"/>
            </a:solidFill>
            <a:miter lim="800000"/>
            <a:headEnd/>
            <a:tailEnd/>
          </a:ln>
        </p:spPr>
        <p:txBody>
          <a:bodyPr wrap="none" anchor="ctr"/>
          <a:lstStyle/>
          <a:p>
            <a:endParaRPr lang="id-ID"/>
          </a:p>
        </p:txBody>
      </p:sp>
      <p:sp>
        <p:nvSpPr>
          <p:cNvPr id="7" name="Rectangle 6"/>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2"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8490" y="982639"/>
            <a:ext cx="2934268" cy="4176215"/>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297661" y="913604"/>
            <a:ext cx="5832475" cy="703263"/>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D</a:t>
            </a:r>
            <a:r>
              <a:rPr lang="id-ID" sz="1600" b="1" dirty="0">
                <a:solidFill>
                  <a:srgbClr val="FFFF00"/>
                </a:solidFill>
                <a:latin typeface="Arial Rounded MT Bold" pitchFamily="34" charset="0"/>
              </a:rPr>
              <a:t>r. Lokananta Teguh Hari </a:t>
            </a:r>
            <a:r>
              <a:rPr lang="id-ID" sz="1600" b="1" dirty="0" smtClean="0">
                <a:solidFill>
                  <a:srgbClr val="FFFF00"/>
                </a:solidFill>
                <a:latin typeface="Arial Rounded MT Bold" pitchFamily="34" charset="0"/>
              </a:rPr>
              <a:t>Wiguno, M.Kes </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6627" name="Text Box 3"/>
          <p:cNvSpPr txBox="1">
            <a:spLocks noChangeArrowheads="1"/>
          </p:cNvSpPr>
          <p:nvPr/>
        </p:nvSpPr>
        <p:spPr bwMode="auto">
          <a:xfrm>
            <a:off x="3297661" y="1652983"/>
            <a:ext cx="5435600" cy="95408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KETUA JURUSAN PENDIDIKAN 	  JASMANI </a:t>
            </a:r>
            <a:r>
              <a:rPr lang="en-US" sz="1600" b="1" dirty="0" smtClean="0">
                <a:solidFill>
                  <a:srgbClr val="FFFF00"/>
                </a:solidFill>
                <a:latin typeface="Arial Rounded MT Bold" pitchFamily="34" charset="0"/>
              </a:rPr>
              <a:t>DAN </a:t>
            </a:r>
            <a:r>
              <a:rPr lang="en-US" sz="1600" b="1" dirty="0">
                <a:solidFill>
                  <a:srgbClr val="FFFF00"/>
                </a:solidFill>
                <a:latin typeface="Arial Rounded MT Bold" pitchFamily="34" charset="0"/>
              </a:rPr>
              <a:t>KESEHATAN  (PJK)</a:t>
            </a: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6628" name="Text Box 4"/>
          <p:cNvSpPr txBox="1">
            <a:spLocks noChangeArrowheads="1"/>
          </p:cNvSpPr>
          <p:nvPr/>
        </p:nvSpPr>
        <p:spPr bwMode="auto">
          <a:xfrm>
            <a:off x="3264706" y="2596705"/>
            <a:ext cx="5357812" cy="107721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a:t>
            </a:r>
            <a:r>
              <a:rPr lang="id-ID" sz="1600" b="1" dirty="0" smtClean="0">
                <a:solidFill>
                  <a:srgbClr val="FFFF00"/>
                </a:solidFill>
                <a:latin typeface="Arial Rounded MT Bold" pitchFamily="34" charset="0"/>
              </a:rPr>
              <a:t> Jl. Danau Sentani Utara II H3D/19</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Sawojajar, Malang</a:t>
            </a:r>
          </a:p>
          <a:p>
            <a:pPr eaLnBrk="0" hangingPunct="0">
              <a:spcBef>
                <a:spcPct val="50000"/>
              </a:spcBef>
              <a:tabLst>
                <a:tab pos="1344613" algn="l"/>
              </a:tabLst>
            </a:pPr>
            <a:r>
              <a:rPr lang="id-ID" sz="1600" b="1" dirty="0" smtClean="0">
                <a:solidFill>
                  <a:srgbClr val="FFFF00"/>
                </a:solidFill>
                <a:latin typeface="Arial Rounded MT Bold" pitchFamily="34" charset="0"/>
              </a:rPr>
              <a:t>	 HP. 08111366804</a:t>
            </a:r>
            <a:endParaRPr lang="en-US" sz="1600" b="1" dirty="0">
              <a:solidFill>
                <a:srgbClr val="FFFF00"/>
              </a:solidFill>
              <a:latin typeface="Arial Rounded MT Bold" pitchFamily="34" charset="0"/>
            </a:endParaRPr>
          </a:p>
        </p:txBody>
      </p:sp>
      <p:sp>
        <p:nvSpPr>
          <p:cNvPr id="26629" name="Rectangle 7"/>
          <p:cNvSpPr>
            <a:spLocks noChangeArrowheads="1"/>
          </p:cNvSpPr>
          <p:nvPr/>
        </p:nvSpPr>
        <p:spPr bwMode="auto">
          <a:xfrm>
            <a:off x="179512" y="913604"/>
            <a:ext cx="2974452" cy="4027564"/>
          </a:xfrm>
          <a:prstGeom prst="rect">
            <a:avLst/>
          </a:prstGeom>
          <a:noFill/>
          <a:ln w="76200" cmpd="tri">
            <a:solidFill>
              <a:srgbClr val="FFFF00"/>
            </a:solidFill>
            <a:miter lim="800000"/>
            <a:headEnd/>
            <a:tailEnd/>
          </a:ln>
        </p:spPr>
        <p:txBody>
          <a:bodyPr wrap="none" anchor="ctr"/>
          <a:lstStyle/>
          <a:p>
            <a:endParaRPr lang="id-ID"/>
          </a:p>
        </p:txBody>
      </p:sp>
      <p:sp>
        <p:nvSpPr>
          <p:cNvPr id="8" name="Rectangle 7"/>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986408"/>
            <a:ext cx="2846522" cy="3882752"/>
          </a:xfrm>
          <a:prstGeom prst="rect">
            <a:avLst/>
          </a:prstGeom>
        </p:spPr>
      </p:pic>
    </p:spTree>
  </p:cSld>
  <p:clrMapOvr>
    <a:masterClrMapping/>
  </p:clrMapOvr>
  <p:transition spd="slow">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708400" y="1196975"/>
            <a:ext cx="5721350" cy="33813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a:t>
            </a:r>
            <a:r>
              <a:rPr lang="id-ID" sz="1600" b="1" dirty="0" smtClean="0">
                <a:solidFill>
                  <a:srgbClr val="FFFF00"/>
                </a:solidFill>
                <a:latin typeface="Arial Rounded MT Bold" pitchFamily="34" charset="0"/>
              </a:rPr>
              <a:t>Febrita Paulina H.</a:t>
            </a:r>
            <a:r>
              <a:rPr lang="en-US" sz="1600" b="1" dirty="0" smtClean="0">
                <a:solidFill>
                  <a:srgbClr val="FFFF00"/>
                </a:solidFill>
                <a:latin typeface="Arial Rounded MT Bold" pitchFamily="34" charset="0"/>
              </a:rPr>
              <a:t>,  </a:t>
            </a:r>
            <a:r>
              <a:rPr lang="en-US" sz="1600" b="1" dirty="0" err="1" smtClean="0">
                <a:solidFill>
                  <a:srgbClr val="FFFF00"/>
                </a:solidFill>
                <a:latin typeface="Arial Rounded MT Bold" pitchFamily="34" charset="0"/>
              </a:rPr>
              <a:t>S.Pd</a:t>
            </a:r>
            <a:r>
              <a:rPr lang="en-US" sz="1600" b="1" dirty="0" smtClean="0">
                <a:solidFill>
                  <a:srgbClr val="FFFF00"/>
                </a:solidFill>
                <a:latin typeface="Arial Rounded MT Bold" pitchFamily="34" charset="0"/>
              </a:rPr>
              <a:t>., </a:t>
            </a:r>
            <a:r>
              <a:rPr lang="en-US" sz="1600" b="1" dirty="0" err="1" smtClean="0">
                <a:solidFill>
                  <a:srgbClr val="FFFF00"/>
                </a:solidFill>
                <a:latin typeface="Arial Rounded MT Bold" pitchFamily="34" charset="0"/>
              </a:rPr>
              <a:t>M.Pd</a:t>
            </a:r>
            <a:endParaRPr lang="en-US" sz="1600" b="1" dirty="0">
              <a:solidFill>
                <a:srgbClr val="FFFF00"/>
              </a:solidFill>
              <a:latin typeface="Arial Rounded MT Bold" pitchFamily="34" charset="0"/>
            </a:endParaRPr>
          </a:p>
        </p:txBody>
      </p:sp>
      <p:sp>
        <p:nvSpPr>
          <p:cNvPr id="29700" name="Text Box 4"/>
          <p:cNvSpPr txBox="1">
            <a:spLocks noChangeArrowheads="1"/>
          </p:cNvSpPr>
          <p:nvPr/>
        </p:nvSpPr>
        <p:spPr bwMode="auto">
          <a:xfrm>
            <a:off x="3648148" y="2778451"/>
            <a:ext cx="5435600" cy="1077913"/>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 JL. </a:t>
            </a:r>
            <a:r>
              <a:rPr lang="id-ID" sz="1600" b="1" dirty="0" smtClean="0">
                <a:solidFill>
                  <a:srgbClr val="FFFF00"/>
                </a:solidFill>
                <a:latin typeface="Arial Rounded MT Bold" pitchFamily="34" charset="0"/>
              </a:rPr>
              <a:t>Semeru I / 1066 </a:t>
            </a:r>
            <a:r>
              <a:rPr lang="en-US" sz="1600" b="1" dirty="0" smtClean="0">
                <a:solidFill>
                  <a:srgbClr val="FFFF00"/>
                </a:solidFill>
                <a:latin typeface="Arial Rounded MT Bold" pitchFamily="34" charset="0"/>
              </a:rPr>
              <a:t>Malang </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HP. </a:t>
            </a:r>
            <a:r>
              <a:rPr lang="en-US" sz="1600" b="1" dirty="0" smtClean="0">
                <a:solidFill>
                  <a:srgbClr val="FFFF00"/>
                </a:solidFill>
                <a:latin typeface="Arial Rounded MT Bold" pitchFamily="34" charset="0"/>
              </a:rPr>
              <a:t>081</a:t>
            </a:r>
            <a:r>
              <a:rPr lang="id-ID" sz="1600" b="1" dirty="0" smtClean="0">
                <a:solidFill>
                  <a:srgbClr val="FFFF00"/>
                </a:solidFill>
                <a:latin typeface="Arial Rounded MT Bold" pitchFamily="34" charset="0"/>
              </a:rPr>
              <a:t>233371429</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9701" name="Rectangle 10"/>
          <p:cNvSpPr>
            <a:spLocks noChangeArrowheads="1"/>
          </p:cNvSpPr>
          <p:nvPr/>
        </p:nvSpPr>
        <p:spPr bwMode="auto">
          <a:xfrm>
            <a:off x="428625" y="857250"/>
            <a:ext cx="3071813" cy="4500563"/>
          </a:xfrm>
          <a:prstGeom prst="rect">
            <a:avLst/>
          </a:prstGeom>
          <a:noFill/>
          <a:ln w="76200" cmpd="tri">
            <a:solidFill>
              <a:srgbClr val="FFFF00"/>
            </a:solidFill>
            <a:miter lim="800000"/>
            <a:headEnd/>
            <a:tailEnd/>
          </a:ln>
        </p:spPr>
        <p:txBody>
          <a:bodyPr wrap="none" anchor="ctr"/>
          <a:lstStyle/>
          <a:p>
            <a:endParaRPr lang="id-ID"/>
          </a:p>
        </p:txBody>
      </p:sp>
      <p:sp>
        <p:nvSpPr>
          <p:cNvPr id="7" name="Rectangle 6"/>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 Box 3"/>
          <p:cNvSpPr txBox="1">
            <a:spLocks noChangeArrowheads="1"/>
          </p:cNvSpPr>
          <p:nvPr/>
        </p:nvSpPr>
        <p:spPr bwMode="auto">
          <a:xfrm>
            <a:off x="3678274" y="1824363"/>
            <a:ext cx="5435600" cy="95408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id-ID" sz="1600" b="1" dirty="0">
                <a:solidFill>
                  <a:srgbClr val="FFFF00"/>
                </a:solidFill>
                <a:latin typeface="Arial Rounded MT Bold" pitchFamily="34" charset="0"/>
              </a:rPr>
              <a:t> SEKRETARIS </a:t>
            </a:r>
            <a:r>
              <a:rPr lang="en-US" sz="1600" b="1" dirty="0">
                <a:solidFill>
                  <a:srgbClr val="FFFF00"/>
                </a:solidFill>
                <a:latin typeface="Arial Rounded MT Bold" pitchFamily="34" charset="0"/>
              </a:rPr>
              <a:t>JURUSAN PENDIDIKAN 	  JASMANI DA N KESEHATAN  (PJK)</a:t>
            </a:r>
          </a:p>
          <a:p>
            <a:pPr eaLnBrk="0" hangingPunct="0">
              <a:spcBef>
                <a:spcPct val="50000"/>
              </a:spcBef>
              <a:tabLst>
                <a:tab pos="1344613" algn="l"/>
              </a:tabLst>
            </a:pPr>
            <a:r>
              <a:rPr lang="en-US" sz="1600" b="1" dirty="0">
                <a:solidFill>
                  <a:srgbClr val="FFFF00"/>
                </a:solidFill>
                <a:latin typeface="Arial Rounded MT Bold" pitchFamily="34" charset="0"/>
              </a:rPr>
              <a:t>	</a:t>
            </a:r>
          </a:p>
        </p:txBody>
      </p:sp>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0818" y="914399"/>
            <a:ext cx="2973416" cy="4394579"/>
          </a:xfrm>
          <a:prstGeom prst="rect">
            <a:avLst/>
          </a:prstGeom>
          <a:noFill/>
          <a:ln w="9525">
            <a:noFill/>
            <a:miter lim="800000"/>
            <a:headEnd/>
            <a:tailEnd/>
          </a:ln>
        </p:spPr>
      </p:pic>
    </p:spTree>
    <p:extLst>
      <p:ext uri="{BB962C8B-B14F-4D97-AF65-F5344CB8AC3E}">
        <p14:creationId xmlns:p14="http://schemas.microsoft.com/office/powerpoint/2010/main" val="875759836"/>
      </p:ext>
    </p:extLst>
  </p:cSld>
  <p:clrMapOvr>
    <a:masterClrMapping/>
  </p:clrMapOvr>
  <p:transition spd="slow" advClick="0" advTm="15000">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851275" y="1638300"/>
            <a:ext cx="5435600" cy="1200329"/>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b="1" dirty="0" err="1">
                <a:solidFill>
                  <a:srgbClr val="FFFF00"/>
                </a:solidFill>
              </a:rPr>
              <a:t>Jabatan</a:t>
            </a:r>
            <a:r>
              <a:rPr lang="en-US" dirty="0">
                <a:solidFill>
                  <a:srgbClr val="FFFF00"/>
                </a:solidFill>
              </a:rPr>
              <a:t>	</a:t>
            </a:r>
            <a:r>
              <a:rPr lang="id-ID" dirty="0">
                <a:solidFill>
                  <a:srgbClr val="FFFF00"/>
                </a:solidFill>
              </a:rPr>
              <a:t>:</a:t>
            </a:r>
            <a:r>
              <a:rPr lang="en-US" dirty="0">
                <a:solidFill>
                  <a:srgbClr val="FFFF00"/>
                </a:solidFill>
              </a:rPr>
              <a:t>  </a:t>
            </a:r>
            <a:r>
              <a:rPr lang="id-ID" b="1" dirty="0" smtClean="0">
                <a:solidFill>
                  <a:srgbClr val="FFFF00"/>
                </a:solidFill>
              </a:rPr>
              <a:t>KETUA</a:t>
            </a:r>
            <a:r>
              <a:rPr lang="en-US" b="1" dirty="0" smtClean="0">
                <a:solidFill>
                  <a:srgbClr val="FFFF00"/>
                </a:solidFill>
              </a:rPr>
              <a:t> </a:t>
            </a:r>
            <a:r>
              <a:rPr lang="en-US" b="1" dirty="0">
                <a:solidFill>
                  <a:srgbClr val="FFFF00"/>
                </a:solidFill>
              </a:rPr>
              <a:t>JURUSAN </a:t>
            </a:r>
            <a:r>
              <a:rPr lang="en-US" b="1" dirty="0" smtClean="0">
                <a:solidFill>
                  <a:srgbClr val="FFFF00"/>
                </a:solidFill>
              </a:rPr>
              <a:t>I</a:t>
            </a:r>
            <a:r>
              <a:rPr lang="id-ID" b="1" dirty="0" smtClean="0">
                <a:solidFill>
                  <a:srgbClr val="FFFF00"/>
                </a:solidFill>
              </a:rPr>
              <a:t>LMU </a:t>
            </a:r>
          </a:p>
          <a:p>
            <a:pPr eaLnBrk="0" hangingPunct="0">
              <a:spcBef>
                <a:spcPct val="50000"/>
              </a:spcBef>
              <a:tabLst>
                <a:tab pos="1344613" algn="l"/>
              </a:tabLst>
            </a:pPr>
            <a:r>
              <a:rPr lang="id-ID" b="1" dirty="0">
                <a:solidFill>
                  <a:srgbClr val="FFFF00"/>
                </a:solidFill>
              </a:rPr>
              <a:t>	</a:t>
            </a:r>
            <a:r>
              <a:rPr lang="id-ID" b="1" dirty="0" smtClean="0">
                <a:solidFill>
                  <a:srgbClr val="FFFF00"/>
                </a:solidFill>
              </a:rPr>
              <a:t>   </a:t>
            </a:r>
            <a:r>
              <a:rPr lang="en-US" b="1" dirty="0" smtClean="0">
                <a:solidFill>
                  <a:srgbClr val="FFFF00"/>
                </a:solidFill>
              </a:rPr>
              <a:t>K</a:t>
            </a:r>
            <a:r>
              <a:rPr lang="id-ID" b="1" dirty="0" smtClean="0">
                <a:solidFill>
                  <a:srgbClr val="FFFF00"/>
                </a:solidFill>
              </a:rPr>
              <a:t>EOLAHRAGAAN (IK)</a:t>
            </a:r>
            <a:endParaRPr lang="en-US" b="1" dirty="0">
              <a:solidFill>
                <a:srgbClr val="FFFF00"/>
              </a:solidFill>
            </a:endParaRPr>
          </a:p>
          <a:p>
            <a:pPr eaLnBrk="0" hangingPunct="0">
              <a:spcBef>
                <a:spcPct val="50000"/>
              </a:spcBef>
              <a:tabLst>
                <a:tab pos="1344613" algn="l"/>
              </a:tabLst>
            </a:pPr>
            <a:r>
              <a:rPr lang="en-US" dirty="0">
                <a:solidFill>
                  <a:srgbClr val="FFFF00"/>
                </a:solidFill>
              </a:rPr>
              <a:t>	</a:t>
            </a:r>
          </a:p>
        </p:txBody>
      </p:sp>
      <p:sp>
        <p:nvSpPr>
          <p:cNvPr id="25603" name="Text Box 11"/>
          <p:cNvSpPr txBox="1">
            <a:spLocks noChangeArrowheads="1"/>
          </p:cNvSpPr>
          <p:nvPr/>
        </p:nvSpPr>
        <p:spPr bwMode="auto">
          <a:xfrm>
            <a:off x="3851275" y="908050"/>
            <a:ext cx="6335713" cy="784225"/>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b="1">
                <a:solidFill>
                  <a:srgbClr val="FFFF00"/>
                </a:solidFill>
                <a:latin typeface="Arial Rounded MT Bold" pitchFamily="34" charset="0"/>
              </a:rPr>
              <a:t>Nama 	: Dr. SAICHUDIN, M.Kes</a:t>
            </a:r>
          </a:p>
          <a:p>
            <a:pPr eaLnBrk="0" hangingPunct="0">
              <a:spcBef>
                <a:spcPct val="50000"/>
              </a:spcBef>
              <a:tabLst>
                <a:tab pos="1344613" algn="l"/>
              </a:tabLst>
            </a:pPr>
            <a:r>
              <a:rPr lang="en-US" b="1">
                <a:solidFill>
                  <a:srgbClr val="FFFF00"/>
                </a:solidFill>
                <a:latin typeface="Arial Rounded MT Bold" pitchFamily="34" charset="0"/>
              </a:rPr>
              <a:t>	</a:t>
            </a:r>
          </a:p>
        </p:txBody>
      </p:sp>
      <p:sp>
        <p:nvSpPr>
          <p:cNvPr id="25604" name="Text Box 15"/>
          <p:cNvSpPr txBox="1">
            <a:spLocks noChangeArrowheads="1"/>
          </p:cNvSpPr>
          <p:nvPr/>
        </p:nvSpPr>
        <p:spPr bwMode="auto">
          <a:xfrm>
            <a:off x="3786188" y="2451100"/>
            <a:ext cx="6048375" cy="1615827"/>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b="1" dirty="0" err="1">
                <a:solidFill>
                  <a:srgbClr val="FFFF00"/>
                </a:solidFill>
                <a:latin typeface="Arial Rounded MT Bold" pitchFamily="34" charset="0"/>
              </a:rPr>
              <a:t>Alamat</a:t>
            </a:r>
            <a:r>
              <a:rPr lang="en-US" b="1" dirty="0">
                <a:solidFill>
                  <a:srgbClr val="FFFF00"/>
                </a:solidFill>
                <a:latin typeface="Arial Rounded MT Bold" pitchFamily="34" charset="0"/>
              </a:rPr>
              <a:t>	: JL. DANAU  TES  C1E/08 </a:t>
            </a:r>
          </a:p>
          <a:p>
            <a:pPr eaLnBrk="0" hangingPunct="0">
              <a:spcBef>
                <a:spcPct val="50000"/>
              </a:spcBef>
              <a:tabLst>
                <a:tab pos="1344613" algn="l"/>
              </a:tabLst>
            </a:pPr>
            <a:r>
              <a:rPr lang="en-US" b="1" dirty="0">
                <a:solidFill>
                  <a:srgbClr val="FFFF00"/>
                </a:solidFill>
                <a:latin typeface="Arial Rounded MT Bold" pitchFamily="34" charset="0"/>
              </a:rPr>
              <a:t>	   </a:t>
            </a:r>
            <a:r>
              <a:rPr lang="en-US" b="1" dirty="0" err="1">
                <a:solidFill>
                  <a:srgbClr val="FFFF00"/>
                </a:solidFill>
                <a:latin typeface="Arial Rounded MT Bold" pitchFamily="34" charset="0"/>
              </a:rPr>
              <a:t>Sawojajar</a:t>
            </a:r>
            <a:r>
              <a:rPr lang="en-US" b="1" dirty="0">
                <a:solidFill>
                  <a:srgbClr val="FFFF00"/>
                </a:solidFill>
                <a:latin typeface="Arial Rounded MT Bold" pitchFamily="34" charset="0"/>
              </a:rPr>
              <a:t> Malang</a:t>
            </a:r>
          </a:p>
          <a:p>
            <a:pPr eaLnBrk="0" hangingPunct="0">
              <a:spcBef>
                <a:spcPct val="50000"/>
              </a:spcBef>
              <a:tabLst>
                <a:tab pos="1344613" algn="l"/>
              </a:tabLst>
            </a:pPr>
            <a:r>
              <a:rPr lang="en-US" b="1" dirty="0">
                <a:solidFill>
                  <a:srgbClr val="FFFF00"/>
                </a:solidFill>
                <a:latin typeface="Arial Rounded MT Bold" pitchFamily="34" charset="0"/>
              </a:rPr>
              <a:t>	   </a:t>
            </a:r>
            <a:r>
              <a:rPr lang="id-ID" b="1" dirty="0" smtClean="0">
                <a:solidFill>
                  <a:srgbClr val="FFFF00"/>
                </a:solidFill>
                <a:latin typeface="Arial Rounded MT Bold" pitchFamily="34" charset="0"/>
              </a:rPr>
              <a:t>Telp. (0341) 718976</a:t>
            </a:r>
          </a:p>
          <a:p>
            <a:pPr eaLnBrk="0" hangingPunct="0">
              <a:spcBef>
                <a:spcPct val="50000"/>
              </a:spcBef>
              <a:tabLst>
                <a:tab pos="1344613" algn="l"/>
              </a:tabLst>
            </a:pPr>
            <a:r>
              <a:rPr lang="id-ID" b="1" dirty="0" smtClean="0">
                <a:solidFill>
                  <a:srgbClr val="FFFF00"/>
                </a:solidFill>
                <a:latin typeface="Arial Rounded MT Bold" pitchFamily="34" charset="0"/>
              </a:rPr>
              <a:t>	   </a:t>
            </a:r>
            <a:r>
              <a:rPr lang="en-US" b="1" dirty="0" smtClean="0">
                <a:solidFill>
                  <a:srgbClr val="FFFF00"/>
                </a:solidFill>
                <a:latin typeface="Arial Rounded MT Bold" pitchFamily="34" charset="0"/>
              </a:rPr>
              <a:t>HP.081805023550</a:t>
            </a:r>
            <a:endParaRPr lang="en-US" b="1" dirty="0">
              <a:solidFill>
                <a:srgbClr val="FFFF00"/>
              </a:solidFill>
              <a:latin typeface="Arial Rounded MT Bold" pitchFamily="34" charset="0"/>
            </a:endParaRPr>
          </a:p>
        </p:txBody>
      </p:sp>
      <p:sp>
        <p:nvSpPr>
          <p:cNvPr id="25605" name="Rectangle 9"/>
          <p:cNvSpPr>
            <a:spLocks noChangeArrowheads="1"/>
          </p:cNvSpPr>
          <p:nvPr/>
        </p:nvSpPr>
        <p:spPr bwMode="auto">
          <a:xfrm>
            <a:off x="404813" y="642938"/>
            <a:ext cx="3238500" cy="4714875"/>
          </a:xfrm>
          <a:prstGeom prst="rect">
            <a:avLst/>
          </a:prstGeom>
          <a:noFill/>
          <a:ln w="76200" cmpd="tri">
            <a:solidFill>
              <a:srgbClr val="FFFF00"/>
            </a:solidFill>
            <a:miter lim="800000"/>
            <a:headEnd/>
            <a:tailEnd/>
          </a:ln>
        </p:spPr>
        <p:txBody>
          <a:bodyPr wrap="none" anchor="ctr"/>
          <a:lstStyle/>
          <a:p>
            <a:endParaRPr lang="id-ID"/>
          </a:p>
        </p:txBody>
      </p:sp>
      <p:sp>
        <p:nvSpPr>
          <p:cNvPr id="7" name="Rectangle 6"/>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7544" y="692696"/>
            <a:ext cx="3121817" cy="460263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708400" y="1196975"/>
            <a:ext cx="5721350" cy="33813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a:t>
            </a:r>
            <a:r>
              <a:rPr lang="id-ID" sz="1600" b="1" dirty="0" smtClean="0">
                <a:solidFill>
                  <a:srgbClr val="FFFF00"/>
                </a:solidFill>
                <a:latin typeface="Arial Rounded MT Bold" pitchFamily="34" charset="0"/>
              </a:rPr>
              <a:t>Dr. Slamet Raharjo, S.Pd, M.Or</a:t>
            </a:r>
            <a:endParaRPr lang="en-US" sz="1600" b="1" dirty="0">
              <a:solidFill>
                <a:srgbClr val="FFFF00"/>
              </a:solidFill>
              <a:latin typeface="Arial Rounded MT Bold" pitchFamily="34" charset="0"/>
            </a:endParaRPr>
          </a:p>
        </p:txBody>
      </p:sp>
      <p:sp>
        <p:nvSpPr>
          <p:cNvPr id="8" name="Text Box 4"/>
          <p:cNvSpPr txBox="1">
            <a:spLocks noChangeArrowheads="1"/>
          </p:cNvSpPr>
          <p:nvPr/>
        </p:nvSpPr>
        <p:spPr bwMode="auto">
          <a:xfrm>
            <a:off x="3708400" y="3000375"/>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a:t>
            </a:r>
            <a:r>
              <a:rPr lang="id-ID" sz="1600" b="1" dirty="0" smtClean="0">
                <a:solidFill>
                  <a:srgbClr val="FFFF00"/>
                </a:solidFill>
                <a:latin typeface="Arial Rounded MT Bold" pitchFamily="34" charset="0"/>
              </a:rPr>
              <a:t> Jl. Tirtasari Kav. 76 RT. 01 RW. 09</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Klandungan, Landungsari, Malang</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HP. 08121614814</a:t>
            </a:r>
            <a:r>
              <a:rPr lang="en-US" sz="1600" b="1" dirty="0" smtClean="0">
                <a:solidFill>
                  <a:srgbClr val="FFFF00"/>
                </a:solidFill>
                <a:latin typeface="Arial Rounded MT Bold" pitchFamily="34" charset="0"/>
              </a:rPr>
              <a:t> </a:t>
            </a:r>
            <a:r>
              <a:rPr lang="en-US" sz="1600" b="1" dirty="0">
                <a:solidFill>
                  <a:srgbClr val="FFFF00"/>
                </a:solidFill>
                <a:latin typeface="Arial Rounded MT Bold" pitchFamily="34" charset="0"/>
              </a:rPr>
              <a:t>	</a:t>
            </a:r>
          </a:p>
        </p:txBody>
      </p:sp>
      <p:sp>
        <p:nvSpPr>
          <p:cNvPr id="9" name="Rectangle 10"/>
          <p:cNvSpPr>
            <a:spLocks noChangeArrowheads="1"/>
          </p:cNvSpPr>
          <p:nvPr/>
        </p:nvSpPr>
        <p:spPr bwMode="auto">
          <a:xfrm>
            <a:off x="428625" y="857250"/>
            <a:ext cx="3071813" cy="4500563"/>
          </a:xfrm>
          <a:prstGeom prst="rect">
            <a:avLst/>
          </a:prstGeom>
          <a:noFill/>
          <a:ln w="76200" cmpd="tri">
            <a:solidFill>
              <a:srgbClr val="FFFF00"/>
            </a:solidFill>
            <a:miter lim="800000"/>
            <a:headEnd/>
            <a:tailEnd/>
          </a:ln>
        </p:spPr>
        <p:txBody>
          <a:bodyPr wrap="none" anchor="ctr"/>
          <a:lstStyle/>
          <a:p>
            <a:endParaRPr lang="id-ID"/>
          </a:p>
        </p:txBody>
      </p:sp>
      <p:sp>
        <p:nvSpPr>
          <p:cNvPr id="11" name="Rectangle 10"/>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2" name="Text Box 3"/>
          <p:cNvSpPr txBox="1">
            <a:spLocks noChangeArrowheads="1"/>
          </p:cNvSpPr>
          <p:nvPr/>
        </p:nvSpPr>
        <p:spPr bwMode="auto">
          <a:xfrm>
            <a:off x="3678274" y="1824363"/>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id-ID" sz="1600" b="1" dirty="0">
                <a:solidFill>
                  <a:srgbClr val="FFFF00"/>
                </a:solidFill>
                <a:latin typeface="Arial Rounded MT Bold" pitchFamily="34" charset="0"/>
              </a:rPr>
              <a:t> SEKRETARIS </a:t>
            </a:r>
            <a:r>
              <a:rPr lang="en-US" sz="1600" b="1" dirty="0">
                <a:solidFill>
                  <a:srgbClr val="FFFF00"/>
                </a:solidFill>
                <a:latin typeface="Arial Rounded MT Bold" pitchFamily="34" charset="0"/>
              </a:rPr>
              <a:t>JURUSAN </a:t>
            </a:r>
            <a:r>
              <a:rPr lang="id-ID" sz="1600" b="1" dirty="0" smtClean="0">
                <a:solidFill>
                  <a:srgbClr val="FFFF00"/>
                </a:solidFill>
                <a:latin typeface="Arial Rounded MT Bold" pitchFamily="34" charset="0"/>
              </a:rPr>
              <a:t>IlMU</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KEOLAHRAGAAN (IK)</a:t>
            </a:r>
            <a:r>
              <a:rPr lang="en-US" sz="1600" b="1" dirty="0">
                <a:solidFill>
                  <a:srgbClr val="FFFF00"/>
                </a:solidFill>
                <a:latin typeface="Arial Rounded MT Bold" pitchFamily="34" charset="0"/>
              </a:rPr>
              <a:t>	</a:t>
            </a:r>
          </a:p>
          <a:p>
            <a:pPr eaLnBrk="0" hangingPunct="0">
              <a:spcBef>
                <a:spcPct val="50000"/>
              </a:spcBef>
              <a:tabLst>
                <a:tab pos="1344613" algn="l"/>
              </a:tabLst>
            </a:pPr>
            <a:r>
              <a:rPr lang="en-US" sz="1600" b="1" dirty="0">
                <a:solidFill>
                  <a:srgbClr val="FFFF00"/>
                </a:solidFill>
                <a:latin typeface="Arial Rounded MT Bold" pitchFamily="34" charset="0"/>
              </a:rPr>
              <a:t>	</a:t>
            </a:r>
          </a:p>
        </p:txBody>
      </p:sp>
      <p:pic>
        <p:nvPicPr>
          <p:cNvPr id="10"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25" y="893019"/>
            <a:ext cx="3025779" cy="4429023"/>
          </a:xfrm>
          <a:prstGeom prst="rect">
            <a:avLst/>
          </a:prstGeom>
          <a:noFill/>
          <a:ln w="9525">
            <a:noFill/>
            <a:miter lim="800000"/>
            <a:headEnd/>
            <a:tailEnd/>
          </a:ln>
        </p:spPr>
      </p:pic>
    </p:spTree>
    <p:extLst>
      <p:ext uri="{BB962C8B-B14F-4D97-AF65-F5344CB8AC3E}">
        <p14:creationId xmlns:p14="http://schemas.microsoft.com/office/powerpoint/2010/main" val="2415821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428625" y="857250"/>
            <a:ext cx="3214688" cy="4572000"/>
          </a:xfrm>
          <a:prstGeom prst="rect">
            <a:avLst/>
          </a:prstGeom>
          <a:noFill/>
          <a:ln w="76200" cmpd="tri">
            <a:solidFill>
              <a:srgbClr val="FFFF00"/>
            </a:solidFill>
            <a:miter lim="800000"/>
            <a:headEnd/>
            <a:tailEnd/>
          </a:ln>
        </p:spPr>
        <p:txBody>
          <a:bodyPr wrap="none" anchor="ctr"/>
          <a:lstStyle/>
          <a:p>
            <a:endParaRPr lang="id-ID"/>
          </a:p>
        </p:txBody>
      </p:sp>
      <p:sp>
        <p:nvSpPr>
          <p:cNvPr id="27651" name="Text Box 3"/>
          <p:cNvSpPr txBox="1">
            <a:spLocks noChangeArrowheads="1"/>
          </p:cNvSpPr>
          <p:nvPr/>
        </p:nvSpPr>
        <p:spPr bwMode="auto">
          <a:xfrm>
            <a:off x="3816350" y="1711325"/>
            <a:ext cx="5435600" cy="95408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en-US" sz="1600" b="1" dirty="0" smtClean="0">
                <a:solidFill>
                  <a:srgbClr val="FFFF00"/>
                </a:solidFill>
                <a:latin typeface="Arial Rounded MT Bold" pitchFamily="34" charset="0"/>
              </a:rPr>
              <a:t>KETUA JURUSAN PENDIDIKAN </a:t>
            </a:r>
            <a:r>
              <a:rPr lang="en-US"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KEPELATIHAN OLAHRAGA</a:t>
            </a:r>
            <a:r>
              <a:rPr lang="en-US" sz="1600" b="1" dirty="0" smtClean="0">
                <a:solidFill>
                  <a:srgbClr val="FFFF00"/>
                </a:solidFill>
                <a:latin typeface="Arial Rounded MT Bold" pitchFamily="34" charset="0"/>
              </a:rPr>
              <a:t>  </a:t>
            </a:r>
            <a:r>
              <a:rPr lang="en-US" sz="1600" b="1" dirty="0">
                <a:solidFill>
                  <a:srgbClr val="FFFF00"/>
                </a:solidFill>
                <a:latin typeface="Arial Rounded MT Bold" pitchFamily="34" charset="0"/>
              </a:rPr>
              <a:t>(</a:t>
            </a:r>
            <a:r>
              <a:rPr lang="en-US" sz="1600" b="1" dirty="0" smtClean="0">
                <a:solidFill>
                  <a:srgbClr val="FFFF00"/>
                </a:solidFill>
                <a:latin typeface="Arial Rounded MT Bold" pitchFamily="34" charset="0"/>
              </a:rPr>
              <a:t>P</a:t>
            </a:r>
            <a:r>
              <a:rPr lang="id-ID" sz="1600" b="1" dirty="0" smtClean="0">
                <a:solidFill>
                  <a:srgbClr val="FFFF00"/>
                </a:solidFill>
                <a:latin typeface="Arial Rounded MT Bold" pitchFamily="34" charset="0"/>
              </a:rPr>
              <a:t>KO</a:t>
            </a:r>
            <a:r>
              <a:rPr lang="en-US" sz="1600" b="1" dirty="0" smtClean="0">
                <a:solidFill>
                  <a:srgbClr val="FFFF00"/>
                </a:solidFill>
                <a:latin typeface="Arial Rounded MT Bold" pitchFamily="34" charset="0"/>
              </a:rPr>
              <a:t>)</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7652" name="Text Box 2"/>
          <p:cNvSpPr txBox="1">
            <a:spLocks noChangeArrowheads="1"/>
          </p:cNvSpPr>
          <p:nvPr/>
        </p:nvSpPr>
        <p:spPr bwMode="auto">
          <a:xfrm>
            <a:off x="3779838" y="908050"/>
            <a:ext cx="5832475" cy="703263"/>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a:t>
            </a:r>
            <a:r>
              <a:rPr lang="en-US" sz="1600" b="1" dirty="0" smtClean="0">
                <a:solidFill>
                  <a:srgbClr val="FFFF00"/>
                </a:solidFill>
                <a:latin typeface="Arial Rounded MT Bold" pitchFamily="34" charset="0"/>
              </a:rPr>
              <a:t>D</a:t>
            </a:r>
            <a:r>
              <a:rPr lang="id-ID" sz="1600" b="1" dirty="0" smtClean="0">
                <a:solidFill>
                  <a:srgbClr val="FFFF00"/>
                </a:solidFill>
                <a:latin typeface="Arial Rounded MT Bold" pitchFamily="34" charset="0"/>
              </a:rPr>
              <a:t>rs. Supriatna, M.pd</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7653" name="Text Box 4"/>
          <p:cNvSpPr txBox="1">
            <a:spLocks noChangeArrowheads="1"/>
          </p:cNvSpPr>
          <p:nvPr/>
        </p:nvSpPr>
        <p:spPr bwMode="auto">
          <a:xfrm>
            <a:off x="3835441" y="2665413"/>
            <a:ext cx="5435600" cy="707886"/>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a:t>
            </a:r>
            <a:r>
              <a:rPr lang="id-ID" sz="1600" b="1" dirty="0" smtClean="0">
                <a:solidFill>
                  <a:srgbClr val="FFFF00"/>
                </a:solidFill>
                <a:latin typeface="Arial Rounded MT Bold" pitchFamily="34" charset="0"/>
              </a:rPr>
              <a:t> Jl. Raya Candi 271 Malang</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HP. 081233950989  </a:t>
            </a:r>
            <a:endParaRPr lang="en-US" sz="1600" b="1" dirty="0">
              <a:solidFill>
                <a:srgbClr val="FFFF00"/>
              </a:solidFill>
              <a:latin typeface="Arial Rounded MT Bold" pitchFamily="34" charset="0"/>
            </a:endParaRPr>
          </a:p>
        </p:txBody>
      </p:sp>
      <p:sp>
        <p:nvSpPr>
          <p:cNvPr id="12" name="Rectangle 11"/>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06"/>
          <a:stretch/>
        </p:blipFill>
        <p:spPr bwMode="auto">
          <a:xfrm>
            <a:off x="477671" y="914400"/>
            <a:ext cx="3111689" cy="4486940"/>
          </a:xfrm>
          <a:prstGeom prst="rect">
            <a:avLst/>
          </a:prstGeom>
          <a:noFill/>
        </p:spPr>
      </p:pic>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28625" y="857250"/>
            <a:ext cx="3214688" cy="4572000"/>
          </a:xfrm>
          <a:prstGeom prst="rect">
            <a:avLst/>
          </a:prstGeom>
          <a:noFill/>
          <a:ln w="76200" cmpd="tri">
            <a:solidFill>
              <a:srgbClr val="FFFF00"/>
            </a:solidFill>
            <a:miter lim="800000"/>
            <a:headEnd/>
            <a:tailEnd/>
          </a:ln>
        </p:spPr>
        <p:txBody>
          <a:bodyPr wrap="none" anchor="ctr"/>
          <a:lstStyle/>
          <a:p>
            <a:endParaRPr lang="id-ID"/>
          </a:p>
        </p:txBody>
      </p:sp>
      <p:sp>
        <p:nvSpPr>
          <p:cNvPr id="3" name="Text Box 3"/>
          <p:cNvSpPr txBox="1">
            <a:spLocks noChangeArrowheads="1"/>
          </p:cNvSpPr>
          <p:nvPr/>
        </p:nvSpPr>
        <p:spPr bwMode="auto">
          <a:xfrm>
            <a:off x="3816350" y="1711325"/>
            <a:ext cx="5435600" cy="95408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SEKRETARIS</a:t>
            </a:r>
            <a:r>
              <a:rPr lang="en-US" sz="1600" b="1" dirty="0" smtClean="0">
                <a:solidFill>
                  <a:srgbClr val="FFFF00"/>
                </a:solidFill>
                <a:latin typeface="Arial Rounded MT Bold" pitchFamily="34" charset="0"/>
              </a:rPr>
              <a:t> JURUSAN PENDIDIKAN </a:t>
            </a:r>
            <a:r>
              <a:rPr lang="en-US"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KEPELATIHAN OLAHRAGA</a:t>
            </a:r>
            <a:r>
              <a:rPr lang="en-US" sz="1600" b="1" dirty="0" smtClean="0">
                <a:solidFill>
                  <a:srgbClr val="FFFF00"/>
                </a:solidFill>
                <a:latin typeface="Arial Rounded MT Bold" pitchFamily="34" charset="0"/>
              </a:rPr>
              <a:t>  </a:t>
            </a:r>
            <a:r>
              <a:rPr lang="en-US" sz="1600" b="1" dirty="0">
                <a:solidFill>
                  <a:srgbClr val="FFFF00"/>
                </a:solidFill>
                <a:latin typeface="Arial Rounded MT Bold" pitchFamily="34" charset="0"/>
              </a:rPr>
              <a:t>(</a:t>
            </a:r>
            <a:r>
              <a:rPr lang="en-US" sz="1600" b="1" dirty="0" smtClean="0">
                <a:solidFill>
                  <a:srgbClr val="FFFF00"/>
                </a:solidFill>
                <a:latin typeface="Arial Rounded MT Bold" pitchFamily="34" charset="0"/>
              </a:rPr>
              <a:t>P</a:t>
            </a:r>
            <a:r>
              <a:rPr lang="id-ID" sz="1600" b="1" dirty="0" smtClean="0">
                <a:solidFill>
                  <a:srgbClr val="FFFF00"/>
                </a:solidFill>
                <a:latin typeface="Arial Rounded MT Bold" pitchFamily="34" charset="0"/>
              </a:rPr>
              <a:t>KO</a:t>
            </a:r>
            <a:r>
              <a:rPr lang="en-US" sz="1600" b="1" dirty="0" smtClean="0">
                <a:solidFill>
                  <a:srgbClr val="FFFF00"/>
                </a:solidFill>
                <a:latin typeface="Arial Rounded MT Bold" pitchFamily="34" charset="0"/>
              </a:rPr>
              <a:t>)</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4" name="Text Box 2"/>
          <p:cNvSpPr txBox="1">
            <a:spLocks noChangeArrowheads="1"/>
          </p:cNvSpPr>
          <p:nvPr/>
        </p:nvSpPr>
        <p:spPr bwMode="auto">
          <a:xfrm>
            <a:off x="3779838" y="908050"/>
            <a:ext cx="5832475" cy="338554"/>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a:t>
            </a:r>
            <a:r>
              <a:rPr lang="en-US" sz="1600" b="1" dirty="0" smtClean="0">
                <a:solidFill>
                  <a:srgbClr val="FFFF00"/>
                </a:solidFill>
                <a:latin typeface="Arial Rounded MT Bold" pitchFamily="34" charset="0"/>
              </a:rPr>
              <a:t>: </a:t>
            </a:r>
            <a:r>
              <a:rPr lang="en-US" sz="1600" b="1" dirty="0" err="1">
                <a:solidFill>
                  <a:srgbClr val="FFFF00"/>
                </a:solidFill>
                <a:latin typeface="Arial Rounded MT Bold" pitchFamily="34" charset="0"/>
              </a:rPr>
              <a:t>Dr</a:t>
            </a:r>
            <a:r>
              <a:rPr lang="id-ID" sz="1600" b="1" dirty="0">
                <a:solidFill>
                  <a:srgbClr val="FFFF00"/>
                </a:solidFill>
                <a:latin typeface="Arial Rounded MT Bold" pitchFamily="34" charset="0"/>
              </a:rPr>
              <a:t>a. SULISTYORINI</a:t>
            </a:r>
            <a:r>
              <a:rPr lang="en-US" sz="1600" b="1" dirty="0">
                <a:solidFill>
                  <a:srgbClr val="FFFF00"/>
                </a:solidFill>
                <a:latin typeface="Arial Rounded MT Bold" pitchFamily="34" charset="0"/>
              </a:rPr>
              <a:t>, </a:t>
            </a:r>
            <a:r>
              <a:rPr lang="en-US" sz="1600" b="1" dirty="0" err="1">
                <a:solidFill>
                  <a:srgbClr val="FFFF00"/>
                </a:solidFill>
                <a:latin typeface="Arial Rounded MT Bold" pitchFamily="34" charset="0"/>
              </a:rPr>
              <a:t>M.Pd</a:t>
            </a:r>
            <a:endParaRPr lang="en-US" sz="1600" b="1" dirty="0">
              <a:solidFill>
                <a:srgbClr val="FFFF00"/>
              </a:solidFill>
              <a:latin typeface="Arial Rounded MT Bold" pitchFamily="34" charset="0"/>
            </a:endParaRPr>
          </a:p>
        </p:txBody>
      </p:sp>
      <p:sp>
        <p:nvSpPr>
          <p:cNvPr id="5" name="Text Box 4"/>
          <p:cNvSpPr txBox="1">
            <a:spLocks noChangeArrowheads="1"/>
          </p:cNvSpPr>
          <p:nvPr/>
        </p:nvSpPr>
        <p:spPr bwMode="auto">
          <a:xfrm>
            <a:off x="3708400" y="2714625"/>
            <a:ext cx="5435600" cy="1815882"/>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a:t>
            </a:r>
            <a:r>
              <a:rPr lang="en-US" sz="1600" b="1" dirty="0">
                <a:solidFill>
                  <a:srgbClr val="FFFF00"/>
                </a:solidFill>
                <a:latin typeface="Arial Rounded MT Bold" pitchFamily="34" charset="0"/>
              </a:rPr>
              <a:t>:  JL. </a:t>
            </a:r>
            <a:r>
              <a:rPr lang="id-ID" sz="1600" b="1" dirty="0">
                <a:solidFill>
                  <a:srgbClr val="FFFF00"/>
                </a:solidFill>
                <a:latin typeface="Arial Rounded MT Bold" pitchFamily="34" charset="0"/>
              </a:rPr>
              <a:t>IKAN TOMBRO BLOK J NO.8</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r>
              <a:rPr lang="id-ID" sz="1600" b="1" dirty="0">
                <a:solidFill>
                  <a:srgbClr val="FFFF00"/>
                </a:solidFill>
                <a:latin typeface="Arial Rounded MT Bold" pitchFamily="34" charset="0"/>
              </a:rPr>
              <a:t>KEMIRAHAN </a:t>
            </a:r>
            <a:r>
              <a:rPr lang="en-US" sz="1600" b="1" dirty="0">
                <a:solidFill>
                  <a:srgbClr val="FFFF00"/>
                </a:solidFill>
                <a:latin typeface="Arial Rounded MT Bold" pitchFamily="34" charset="0"/>
              </a:rPr>
              <a:t>MALANG</a:t>
            </a:r>
          </a:p>
          <a:p>
            <a:pPr eaLnBrk="0" hangingPunct="0">
              <a:spcBef>
                <a:spcPct val="50000"/>
              </a:spcBef>
              <a:tabLst>
                <a:tab pos="1344613" algn="l"/>
              </a:tabLst>
            </a:pPr>
            <a:r>
              <a:rPr lang="en-US" sz="1600" b="1" dirty="0">
                <a:solidFill>
                  <a:srgbClr val="FFFF00"/>
                </a:solidFill>
                <a:latin typeface="Arial Rounded MT Bold" pitchFamily="34" charset="0"/>
              </a:rPr>
              <a:t>	  </a:t>
            </a:r>
            <a:r>
              <a:rPr lang="en-US" sz="1600" b="1" dirty="0" err="1">
                <a:solidFill>
                  <a:srgbClr val="FFFF00"/>
                </a:solidFill>
                <a:latin typeface="Arial Rounded MT Bold" pitchFamily="34" charset="0"/>
              </a:rPr>
              <a:t>Telp</a:t>
            </a:r>
            <a:r>
              <a:rPr lang="en-US" sz="1600" b="1" dirty="0">
                <a:solidFill>
                  <a:srgbClr val="FFFF00"/>
                </a:solidFill>
                <a:latin typeface="Arial Rounded MT Bold" pitchFamily="34" charset="0"/>
              </a:rPr>
              <a:t>. (O341) </a:t>
            </a:r>
            <a:r>
              <a:rPr lang="id-ID" sz="1600" b="1" dirty="0">
                <a:solidFill>
                  <a:srgbClr val="FFFF00"/>
                </a:solidFill>
                <a:latin typeface="Arial Rounded MT Bold" pitchFamily="34" charset="0"/>
              </a:rPr>
              <a:t>484683</a:t>
            </a:r>
          </a:p>
          <a:p>
            <a:pPr eaLnBrk="0" hangingPunct="0">
              <a:spcBef>
                <a:spcPct val="50000"/>
              </a:spcBef>
              <a:tabLst>
                <a:tab pos="1344613" algn="l"/>
              </a:tabLst>
            </a:pPr>
            <a:r>
              <a:rPr lang="id-ID" sz="1600" b="1" dirty="0">
                <a:solidFill>
                  <a:srgbClr val="FFFF00"/>
                </a:solidFill>
                <a:latin typeface="Arial Rounded MT Bold" pitchFamily="34" charset="0"/>
              </a:rPr>
              <a:t>	  HP. 08125296103</a:t>
            </a:r>
            <a:endParaRPr lang="en-US" sz="1600" b="1" dirty="0">
              <a:solidFill>
                <a:srgbClr val="FFFF00"/>
              </a:solidFill>
              <a:latin typeface="Arial Rounded MT Bold" pitchFamily="34" charset="0"/>
            </a:endParaRPr>
          </a:p>
          <a:p>
            <a:pPr eaLnBrk="0" hangingPunct="0">
              <a:spcBef>
                <a:spcPct val="50000"/>
              </a:spcBef>
              <a:tabLst>
                <a:tab pos="1344613" algn="l"/>
              </a:tabLst>
            </a:pPr>
            <a:endParaRPr lang="en-US" sz="1600" b="1" dirty="0">
              <a:solidFill>
                <a:srgbClr val="FFFF00"/>
              </a:solidFill>
              <a:latin typeface="Arial Rounded MT Bold" pitchFamily="34" charset="0"/>
            </a:endParaRPr>
          </a:p>
        </p:txBody>
      </p:sp>
      <p:sp>
        <p:nvSpPr>
          <p:cNvPr id="6" name="Rectangle 5"/>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4024" y="896385"/>
            <a:ext cx="3125337" cy="4492620"/>
          </a:xfrm>
          <a:prstGeom prst="rect">
            <a:avLst/>
          </a:prstGeom>
          <a:noFill/>
        </p:spPr>
      </p:pic>
    </p:spTree>
    <p:extLst>
      <p:ext uri="{BB962C8B-B14F-4D97-AF65-F5344CB8AC3E}">
        <p14:creationId xmlns:p14="http://schemas.microsoft.com/office/powerpoint/2010/main" val="2345965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277192" y="857250"/>
            <a:ext cx="3214688" cy="4371950"/>
          </a:xfrm>
          <a:prstGeom prst="rect">
            <a:avLst/>
          </a:prstGeom>
          <a:noFill/>
          <a:ln w="76200" cmpd="tri">
            <a:solidFill>
              <a:srgbClr val="FFFF00"/>
            </a:solidFill>
            <a:miter lim="800000"/>
            <a:headEnd/>
            <a:tailEnd/>
          </a:ln>
        </p:spPr>
        <p:txBody>
          <a:bodyPr wrap="none" anchor="ctr"/>
          <a:lstStyle/>
          <a:p>
            <a:endParaRPr lang="id-ID"/>
          </a:p>
        </p:txBody>
      </p:sp>
      <p:sp>
        <p:nvSpPr>
          <p:cNvPr id="28675" name="Text Box 2"/>
          <p:cNvSpPr txBox="1">
            <a:spLocks noChangeArrowheads="1"/>
          </p:cNvSpPr>
          <p:nvPr/>
        </p:nvSpPr>
        <p:spPr bwMode="auto">
          <a:xfrm>
            <a:off x="3707904" y="908050"/>
            <a:ext cx="5436096" cy="703263"/>
          </a:xfrm>
          <a:prstGeom prst="rect">
            <a:avLst/>
          </a:prstGeom>
          <a:noFill/>
          <a:ln w="9525">
            <a:noFill/>
            <a:miter lim="800000"/>
            <a:headEnd/>
            <a:tailEnd/>
          </a:ln>
        </p:spPr>
        <p:txBody>
          <a:bodyPr wrap="square">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a:t>
            </a:r>
            <a:r>
              <a:rPr lang="id-ID" sz="1600" b="1" dirty="0">
                <a:solidFill>
                  <a:srgbClr val="FFFF00"/>
                </a:solidFill>
                <a:latin typeface="Arial Rounded MT Bold" pitchFamily="34" charset="0"/>
              </a:rPr>
              <a:t>d</a:t>
            </a:r>
            <a:r>
              <a:rPr lang="en-US" sz="1600" b="1" dirty="0" smtClean="0">
                <a:solidFill>
                  <a:srgbClr val="FFFF00"/>
                </a:solidFill>
                <a:latin typeface="Arial Rounded MT Bold" pitchFamily="34" charset="0"/>
              </a:rPr>
              <a:t>r</a:t>
            </a:r>
            <a:r>
              <a:rPr lang="id-ID" sz="1600" b="1" dirty="0" smtClean="0">
                <a:solidFill>
                  <a:srgbClr val="FFFF00"/>
                </a:solidFill>
                <a:latin typeface="Arial Rounded MT Bold" pitchFamily="34" charset="0"/>
              </a:rPr>
              <a:t>g. Rara Warih Gayatri,  S.KG, M.PH</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8676" name="Text Box 3"/>
          <p:cNvSpPr txBox="1">
            <a:spLocks noChangeArrowheads="1"/>
          </p:cNvSpPr>
          <p:nvPr/>
        </p:nvSpPr>
        <p:spPr bwMode="auto">
          <a:xfrm>
            <a:off x="3707904" y="1711325"/>
            <a:ext cx="5436096" cy="1077218"/>
          </a:xfrm>
          <a:prstGeom prst="rect">
            <a:avLst/>
          </a:prstGeom>
          <a:noFill/>
          <a:ln w="9525">
            <a:noFill/>
            <a:miter lim="800000"/>
            <a:headEnd/>
            <a:tailEnd/>
          </a:ln>
        </p:spPr>
        <p:txBody>
          <a:bodyPr wrap="square">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KETUA JURUSAN </a:t>
            </a:r>
          </a:p>
          <a:p>
            <a:pPr eaLnBrk="0" hangingPunct="0">
              <a:spcBef>
                <a:spcPct val="50000"/>
              </a:spcBef>
              <a:tabLst>
                <a:tab pos="1344613" algn="l"/>
              </a:tabLst>
            </a:pPr>
            <a:r>
              <a:rPr lang="id-ID" sz="1600" b="1" dirty="0" smtClean="0">
                <a:solidFill>
                  <a:srgbClr val="FFFF00"/>
                </a:solidFill>
                <a:latin typeface="Arial Rounded MT Bold" pitchFamily="34" charset="0"/>
              </a:rPr>
              <a:t>	   KESEHATAN MASYARAKAT</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28677" name="Text Box 4"/>
          <p:cNvSpPr txBox="1">
            <a:spLocks noChangeArrowheads="1"/>
          </p:cNvSpPr>
          <p:nvPr/>
        </p:nvSpPr>
        <p:spPr bwMode="auto">
          <a:xfrm>
            <a:off x="3708400" y="2714625"/>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 </a:t>
            </a:r>
            <a:r>
              <a:rPr lang="en-US" sz="1600" b="1" dirty="0" smtClean="0">
                <a:solidFill>
                  <a:srgbClr val="FFFF00"/>
                </a:solidFill>
                <a:latin typeface="Arial Rounded MT Bold" pitchFamily="34" charset="0"/>
              </a:rPr>
              <a:t>JL</a:t>
            </a:r>
            <a:r>
              <a:rPr lang="en-US"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Simpang Janti Barat II No. 22 </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MALANG</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    </a:t>
            </a:r>
            <a:r>
              <a:rPr lang="id-ID" sz="1600" b="1" dirty="0">
                <a:solidFill>
                  <a:srgbClr val="FFFF00"/>
                </a:solidFill>
                <a:latin typeface="Arial Rounded MT Bold" pitchFamily="34" charset="0"/>
              </a:rPr>
              <a:t>HP. </a:t>
            </a:r>
            <a:r>
              <a:rPr lang="id-ID" sz="1600" b="1" dirty="0" smtClean="0">
                <a:solidFill>
                  <a:srgbClr val="FFFF00"/>
                </a:solidFill>
                <a:latin typeface="Arial Rounded MT Bold" pitchFamily="34" charset="0"/>
              </a:rPr>
              <a:t>08123394895</a:t>
            </a:r>
            <a:endParaRPr lang="en-US" sz="1600" b="1" dirty="0">
              <a:solidFill>
                <a:srgbClr val="FFFF00"/>
              </a:solidFill>
              <a:latin typeface="Arial Rounded MT Bold" pitchFamily="34" charset="0"/>
            </a:endParaRPr>
          </a:p>
        </p:txBody>
      </p:sp>
      <p:sp>
        <p:nvSpPr>
          <p:cNvPr id="9" name="Rectangle 8"/>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27546" y="914401"/>
            <a:ext cx="3125338" cy="4244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6632"/>
            <a:ext cx="8291264" cy="6480720"/>
          </a:xfrm>
        </p:spPr>
        <p:txBody>
          <a:bodyPr>
            <a:normAutofit/>
          </a:bodyPr>
          <a:lstStyle/>
          <a:p>
            <a:pPr algn="just">
              <a:buNone/>
            </a:pPr>
            <a:endParaRPr lang="id-ID" sz="1800" dirty="0" smtClean="0">
              <a:latin typeface="Arial" pitchFamily="34" charset="0"/>
              <a:cs typeface="Arial" pitchFamily="34" charset="0"/>
            </a:endParaRPr>
          </a:p>
          <a:p>
            <a:pPr algn="just">
              <a:buNone/>
            </a:pPr>
            <a:endParaRPr lang="id-ID" sz="1800" dirty="0">
              <a:latin typeface="Arial" pitchFamily="34" charset="0"/>
              <a:cs typeface="Arial" pitchFamily="34" charset="0"/>
            </a:endParaRPr>
          </a:p>
          <a:p>
            <a:pPr algn="just">
              <a:buNone/>
            </a:pPr>
            <a:endParaRPr lang="id-ID" sz="1800" dirty="0" smtClean="0">
              <a:latin typeface="Arial" pitchFamily="34" charset="0"/>
              <a:cs typeface="Arial" pitchFamily="34" charset="0"/>
            </a:endParaRPr>
          </a:p>
          <a:p>
            <a:pPr algn="just">
              <a:buNone/>
            </a:pPr>
            <a:endParaRPr lang="id-ID" sz="1800" dirty="0">
              <a:latin typeface="Arial" pitchFamily="34" charset="0"/>
              <a:cs typeface="Arial" pitchFamily="34" charset="0"/>
            </a:endParaRPr>
          </a:p>
          <a:p>
            <a:pPr algn="just">
              <a:buNone/>
            </a:pPr>
            <a:endParaRPr lang="id-ID" sz="1800" dirty="0" smtClean="0">
              <a:latin typeface="Arial" pitchFamily="34" charset="0"/>
              <a:cs typeface="Arial" pitchFamily="34" charset="0"/>
            </a:endParaRPr>
          </a:p>
          <a:p>
            <a:pPr algn="just">
              <a:buNone/>
            </a:pPr>
            <a:endParaRPr lang="id-ID" sz="1800" dirty="0">
              <a:latin typeface="Arial" pitchFamily="34" charset="0"/>
              <a:cs typeface="Arial" pitchFamily="34" charset="0"/>
            </a:endParaRPr>
          </a:p>
          <a:p>
            <a:pPr algn="just">
              <a:buNone/>
            </a:pPr>
            <a:endParaRPr lang="id-ID" sz="1800" b="1" dirty="0" smtClean="0">
              <a:latin typeface="Arial" pitchFamily="34" charset="0"/>
              <a:cs typeface="Arial" pitchFamily="34" charset="0"/>
            </a:endParaRPr>
          </a:p>
          <a:p>
            <a:pPr algn="just">
              <a:buNone/>
            </a:pPr>
            <a:endParaRPr lang="id-ID" sz="1800" dirty="0">
              <a:latin typeface="Arial" pitchFamily="34" charset="0"/>
              <a:cs typeface="Arial" pitchFamily="34" charset="0"/>
            </a:endParaRPr>
          </a:p>
          <a:p>
            <a:pPr algn="just">
              <a:buNone/>
            </a:pPr>
            <a:endParaRPr lang="id-ID" sz="1800" dirty="0" smtClean="0">
              <a:latin typeface="Arial" pitchFamily="34" charset="0"/>
              <a:cs typeface="Arial" pitchFamily="34" charset="0"/>
            </a:endParaRPr>
          </a:p>
          <a:p>
            <a:pPr algn="just">
              <a:buNone/>
            </a:pPr>
            <a:endParaRPr lang="id-ID" sz="1800" dirty="0">
              <a:latin typeface="Arial" pitchFamily="34" charset="0"/>
              <a:cs typeface="Arial" pitchFamily="34" charset="0"/>
            </a:endParaRPr>
          </a:p>
          <a:p>
            <a:pPr algn="just">
              <a:buNone/>
            </a:pPr>
            <a:r>
              <a:rPr lang="id-ID" sz="1800" dirty="0" smtClean="0">
                <a:latin typeface="Arial" pitchFamily="34" charset="0"/>
                <a:cs typeface="Arial" pitchFamily="34" charset="0"/>
              </a:rPr>
              <a:t>		</a:t>
            </a:r>
          </a:p>
          <a:p>
            <a:pPr algn="just">
              <a:buNone/>
            </a:pPr>
            <a:endParaRPr lang="id-ID" sz="1800" dirty="0">
              <a:latin typeface="Arial" pitchFamily="34" charset="0"/>
              <a:cs typeface="Arial" pitchFamily="34" charset="0"/>
            </a:endParaRPr>
          </a:p>
          <a:p>
            <a:pPr algn="just">
              <a:buNone/>
            </a:pPr>
            <a:endParaRPr lang="id-ID" sz="1800" dirty="0" smtClean="0">
              <a:latin typeface="Arial" pitchFamily="34" charset="0"/>
              <a:cs typeface="Arial" pitchFamily="34" charset="0"/>
            </a:endParaRPr>
          </a:p>
          <a:p>
            <a:pPr algn="just">
              <a:buNone/>
            </a:pPr>
            <a:endParaRPr lang="id-ID" sz="1800" dirty="0">
              <a:latin typeface="Arial" pitchFamily="34" charset="0"/>
              <a:cs typeface="Arial" pitchFamily="34" charset="0"/>
            </a:endParaRPr>
          </a:p>
          <a:p>
            <a:pPr algn="just">
              <a:buNone/>
            </a:pPr>
            <a:endParaRPr lang="id-ID" sz="1800" dirty="0" smtClean="0">
              <a:latin typeface="Arial" pitchFamily="34" charset="0"/>
              <a:cs typeface="Arial" pitchFamily="34" charset="0"/>
            </a:endParaRPr>
          </a:p>
        </p:txBody>
      </p:sp>
      <p:sp>
        <p:nvSpPr>
          <p:cNvPr id="2" name="Rectangle 1"/>
          <p:cNvSpPr/>
          <p:nvPr/>
        </p:nvSpPr>
        <p:spPr>
          <a:xfrm>
            <a:off x="179512" y="620688"/>
            <a:ext cx="8784976" cy="25282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tabLst>
                <a:tab pos="900113" algn="l"/>
              </a:tabLst>
            </a:pPr>
            <a:r>
              <a:rPr lang="id-ID" sz="1900" dirty="0">
                <a:latin typeface="Bell MT" panose="02020503060305020303" pitchFamily="18" charset="0"/>
                <a:cs typeface="Arial" pitchFamily="34" charset="0"/>
              </a:rPr>
              <a:t>	</a:t>
            </a:r>
            <a:r>
              <a:rPr lang="id-ID" sz="1900" dirty="0" smtClean="0">
                <a:latin typeface="Bell MT" panose="02020503060305020303" pitchFamily="18" charset="0"/>
                <a:cs typeface="Arial" pitchFamily="34" charset="0"/>
              </a:rPr>
              <a:t>Dalam </a:t>
            </a:r>
            <a:r>
              <a:rPr lang="id-ID" sz="1900" dirty="0">
                <a:latin typeface="Bell MT" panose="02020503060305020303" pitchFamily="18" charset="0"/>
                <a:cs typeface="Arial" pitchFamily="34" charset="0"/>
              </a:rPr>
              <a:t>perkembangannya  sesuai Keputusan Menteri Pendidikan Kebudayaan  Republik Indonesia Nomor: 86/E/O/2012 tanggal 5 Maret 2012 tentang Penyelenggaraan Program Studi Pendidikan Kepelatihan Olahraga (S-1) pada Universitas Negeri Malang, maka pada semester gasal 2012/2013 mulai menerima mahasiswa baru Jurusan/Program Studi Pendidikan Kepelatihan Olahraga (PKO) (S-1), sehingga pada semester gasal 2012/2013 Fakultas Ilmu Keolahragaan mengelola 3 Jurusan/Program Studi yaitu: Pendidikan Jasmani dan Kesehatan, Ilmu Keolahragaan, dan Pendidikan Kepelatihan Olahraga.</a:t>
            </a:r>
          </a:p>
          <a:p>
            <a:pPr algn="ctr"/>
            <a:endParaRPr lang="id-ID" dirty="0">
              <a:latin typeface="Bell MT" panose="02020503060305020303" pitchFamily="18" charset="0"/>
            </a:endParaRPr>
          </a:p>
        </p:txBody>
      </p:sp>
      <p:sp>
        <p:nvSpPr>
          <p:cNvPr id="4" name="Rectangle 3"/>
          <p:cNvSpPr/>
          <p:nvPr/>
        </p:nvSpPr>
        <p:spPr>
          <a:xfrm>
            <a:off x="148680" y="3212976"/>
            <a:ext cx="8784976" cy="26909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id-ID" sz="1900" dirty="0" smtClean="0">
              <a:latin typeface="Bell MT" panose="02020503060305020303" pitchFamily="18" charset="0"/>
              <a:cs typeface="Arial" pitchFamily="34" charset="0"/>
            </a:endParaRPr>
          </a:p>
          <a:p>
            <a:pPr algn="just"/>
            <a:r>
              <a:rPr lang="id-ID" sz="1900" dirty="0" smtClean="0">
                <a:latin typeface="Bell MT" panose="02020503060305020303" pitchFamily="18" charset="0"/>
                <a:cs typeface="Arial" pitchFamily="34" charset="0"/>
              </a:rPr>
              <a:t>	Mengacu </a:t>
            </a:r>
            <a:r>
              <a:rPr lang="id-ID" sz="1900" dirty="0">
                <a:latin typeface="Bell MT" panose="02020503060305020303" pitchFamily="18" charset="0"/>
                <a:cs typeface="Arial" pitchFamily="34" charset="0"/>
              </a:rPr>
              <a:t>Keputusan Menteri Pendidikan Kebudayaan  Republik Indonesia Nomor: 86/E/O/2012 tanggal 12 April 2013, maka pada semester gasal 2013/2014 Fakultas Ilmu Keolahragaan menerima mahasiswa baru Program Studi Ilmu Kesehatan Mayarakat (IKM) (S-1). Sehingga pada semester gasal 2012/2013 Fakultas Ilmu Keolahragaan mengelola 4 Jurusan/Program Studi yaitu: </a:t>
            </a:r>
            <a:endParaRPr lang="id-ID" sz="1900" dirty="0" smtClean="0">
              <a:latin typeface="Bell MT" panose="02020503060305020303" pitchFamily="18" charset="0"/>
              <a:cs typeface="Arial" pitchFamily="34" charset="0"/>
            </a:endParaRPr>
          </a:p>
          <a:p>
            <a:pPr marL="342900" indent="-342900" algn="just">
              <a:buFont typeface="Wingdings" panose="05000000000000000000" pitchFamily="2" charset="2"/>
              <a:buChar char="ü"/>
            </a:pPr>
            <a:r>
              <a:rPr lang="id-ID" sz="1900" dirty="0" smtClean="0">
                <a:latin typeface="Bell MT" panose="02020503060305020303" pitchFamily="18" charset="0"/>
                <a:cs typeface="Arial" pitchFamily="34" charset="0"/>
              </a:rPr>
              <a:t>Pendidikan </a:t>
            </a:r>
            <a:r>
              <a:rPr lang="id-ID" sz="1900" dirty="0">
                <a:latin typeface="Bell MT" panose="02020503060305020303" pitchFamily="18" charset="0"/>
                <a:cs typeface="Arial" pitchFamily="34" charset="0"/>
              </a:rPr>
              <a:t>Jasmani dan Kesehatan (PJK</a:t>
            </a:r>
            <a:r>
              <a:rPr lang="id-ID" sz="1900" dirty="0" smtClean="0">
                <a:latin typeface="Bell MT" panose="02020503060305020303" pitchFamily="18" charset="0"/>
                <a:cs typeface="Arial" pitchFamily="34" charset="0"/>
              </a:rPr>
              <a:t>)</a:t>
            </a:r>
          </a:p>
          <a:p>
            <a:pPr marL="342900" indent="-342900" algn="just">
              <a:buFont typeface="Wingdings" panose="05000000000000000000" pitchFamily="2" charset="2"/>
              <a:buChar char="ü"/>
            </a:pPr>
            <a:r>
              <a:rPr lang="id-ID" sz="1900" dirty="0" smtClean="0">
                <a:latin typeface="Bell MT" panose="02020503060305020303" pitchFamily="18" charset="0"/>
                <a:cs typeface="Arial" pitchFamily="34" charset="0"/>
              </a:rPr>
              <a:t>Ilmu </a:t>
            </a:r>
            <a:r>
              <a:rPr lang="id-ID" sz="1900" dirty="0">
                <a:latin typeface="Bell MT" panose="02020503060305020303" pitchFamily="18" charset="0"/>
                <a:cs typeface="Arial" pitchFamily="34" charset="0"/>
              </a:rPr>
              <a:t>Keolahragaan (IK</a:t>
            </a:r>
            <a:r>
              <a:rPr lang="id-ID" sz="1900" dirty="0" smtClean="0">
                <a:latin typeface="Bell MT" panose="02020503060305020303" pitchFamily="18" charset="0"/>
                <a:cs typeface="Arial" pitchFamily="34" charset="0"/>
              </a:rPr>
              <a:t>)</a:t>
            </a:r>
          </a:p>
          <a:p>
            <a:pPr marL="342900" indent="-342900" algn="just">
              <a:buFont typeface="Wingdings" panose="05000000000000000000" pitchFamily="2" charset="2"/>
              <a:buChar char="ü"/>
            </a:pPr>
            <a:r>
              <a:rPr lang="id-ID" sz="1900" dirty="0" smtClean="0">
                <a:latin typeface="Bell MT" panose="02020503060305020303" pitchFamily="18" charset="0"/>
                <a:cs typeface="Arial" pitchFamily="34" charset="0"/>
              </a:rPr>
              <a:t>Pendidikan </a:t>
            </a:r>
            <a:r>
              <a:rPr lang="id-ID" sz="1900" dirty="0">
                <a:latin typeface="Bell MT" panose="02020503060305020303" pitchFamily="18" charset="0"/>
                <a:cs typeface="Arial" pitchFamily="34" charset="0"/>
              </a:rPr>
              <a:t>Kepelatihan Olahraga (PKO</a:t>
            </a:r>
            <a:r>
              <a:rPr lang="id-ID" sz="1900" dirty="0" smtClean="0">
                <a:latin typeface="Bell MT" panose="02020503060305020303" pitchFamily="18" charset="0"/>
                <a:cs typeface="Arial" pitchFamily="34" charset="0"/>
              </a:rPr>
              <a:t>)  </a:t>
            </a:r>
          </a:p>
          <a:p>
            <a:pPr marL="342900" indent="-342900" algn="just">
              <a:buFont typeface="Wingdings" panose="05000000000000000000" pitchFamily="2" charset="2"/>
              <a:buChar char="ü"/>
            </a:pPr>
            <a:r>
              <a:rPr lang="id-ID" sz="1900" dirty="0" smtClean="0">
                <a:latin typeface="Bell MT" panose="02020503060305020303" pitchFamily="18" charset="0"/>
                <a:cs typeface="Arial" pitchFamily="34" charset="0"/>
              </a:rPr>
              <a:t>Ilmu </a:t>
            </a:r>
            <a:r>
              <a:rPr lang="id-ID" sz="1900" dirty="0">
                <a:latin typeface="Bell MT" panose="02020503060305020303" pitchFamily="18" charset="0"/>
                <a:cs typeface="Arial" pitchFamily="34" charset="0"/>
              </a:rPr>
              <a:t>Kesehatan Masyarakat (IKM).</a:t>
            </a:r>
            <a:endParaRPr lang="en-US" sz="1900" dirty="0">
              <a:latin typeface="Bell MT" panose="02020503060305020303" pitchFamily="18" charset="0"/>
              <a:cs typeface="Arial" pitchFamily="34" charset="0"/>
            </a:endParaRPr>
          </a:p>
          <a:p>
            <a:pPr algn="just"/>
            <a:endParaRPr lang="id-ID" sz="1900" dirty="0">
              <a:latin typeface="Bell MT" panose="02020503060305020303" pitchFamily="18" charset="0"/>
            </a:endParaRPr>
          </a:p>
        </p:txBody>
      </p:sp>
      <p:sp>
        <p:nvSpPr>
          <p:cNvPr id="5" name="Rectangle 4"/>
          <p:cNvSpPr/>
          <p:nvPr/>
        </p:nvSpPr>
        <p:spPr>
          <a:xfrm>
            <a:off x="148680" y="5949280"/>
            <a:ext cx="8784976"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id-ID" sz="1900" dirty="0" smtClean="0">
              <a:latin typeface="Bell MT" panose="02020503060305020303" pitchFamily="18" charset="0"/>
              <a:cs typeface="Arial" pitchFamily="34" charset="0"/>
            </a:endParaRPr>
          </a:p>
          <a:p>
            <a:pPr algn="just"/>
            <a:r>
              <a:rPr lang="id-ID" sz="1900" dirty="0" smtClean="0">
                <a:latin typeface="Bell MT" panose="02020503060305020303" pitchFamily="18" charset="0"/>
                <a:cs typeface="Arial" pitchFamily="34" charset="0"/>
              </a:rPr>
              <a:t>	</a:t>
            </a:r>
            <a:r>
              <a:rPr lang="en-US" sz="1900" dirty="0" err="1" smtClean="0">
                <a:latin typeface="Bell MT" panose="02020503060305020303" pitchFamily="18" charset="0"/>
                <a:cs typeface="Arial" pitchFamily="34" charset="0"/>
              </a:rPr>
              <a:t>Sedangkan</a:t>
            </a:r>
            <a:r>
              <a:rPr lang="en-US" sz="1900" dirty="0" smtClean="0">
                <a:latin typeface="Bell MT" panose="02020503060305020303" pitchFamily="18" charset="0"/>
                <a:cs typeface="Arial" pitchFamily="34" charset="0"/>
              </a:rPr>
              <a:t> </a:t>
            </a:r>
            <a:r>
              <a:rPr lang="en-US" sz="1900" dirty="0" err="1">
                <a:latin typeface="Bell MT" panose="02020503060305020303" pitchFamily="18" charset="0"/>
                <a:cs typeface="Arial" pitchFamily="34" charset="0"/>
              </a:rPr>
              <a:t>Dekan</a:t>
            </a:r>
            <a:r>
              <a:rPr lang="en-US" sz="1900" dirty="0">
                <a:latin typeface="Bell MT" panose="02020503060305020303" pitchFamily="18" charset="0"/>
                <a:cs typeface="Arial" pitchFamily="34" charset="0"/>
              </a:rPr>
              <a:t> yang </a:t>
            </a:r>
            <a:r>
              <a:rPr lang="en-US" sz="1900" dirty="0" err="1">
                <a:latin typeface="Bell MT" panose="02020503060305020303" pitchFamily="18" charset="0"/>
                <a:cs typeface="Arial" pitchFamily="34" charset="0"/>
              </a:rPr>
              <a:t>pertama</a:t>
            </a:r>
            <a:r>
              <a:rPr lang="en-US" sz="1900" dirty="0">
                <a:latin typeface="Bell MT" panose="02020503060305020303" pitchFamily="18" charset="0"/>
                <a:cs typeface="Arial" pitchFamily="34" charset="0"/>
              </a:rPr>
              <a:t> </a:t>
            </a:r>
            <a:r>
              <a:rPr lang="en-US" sz="1900" dirty="0" err="1">
                <a:latin typeface="Bell MT" panose="02020503060305020303" pitchFamily="18" charset="0"/>
                <a:cs typeface="Arial" pitchFamily="34" charset="0"/>
              </a:rPr>
              <a:t>menjabat</a:t>
            </a:r>
            <a:r>
              <a:rPr lang="en-US" sz="1900" dirty="0">
                <a:latin typeface="Bell MT" panose="02020503060305020303" pitchFamily="18" charset="0"/>
                <a:cs typeface="Arial" pitchFamily="34" charset="0"/>
              </a:rPr>
              <a:t> di </a:t>
            </a:r>
            <a:r>
              <a:rPr lang="en-US" sz="1900" dirty="0" err="1">
                <a:latin typeface="Bell MT" panose="02020503060305020303" pitchFamily="18" charset="0"/>
                <a:cs typeface="Arial" pitchFamily="34" charset="0"/>
              </a:rPr>
              <a:t>Fakultas</a:t>
            </a:r>
            <a:r>
              <a:rPr lang="en-US" sz="1900" dirty="0">
                <a:latin typeface="Bell MT" panose="02020503060305020303" pitchFamily="18" charset="0"/>
                <a:cs typeface="Arial" pitchFamily="34" charset="0"/>
              </a:rPr>
              <a:t> </a:t>
            </a:r>
            <a:r>
              <a:rPr lang="en-US" sz="1900" dirty="0" err="1">
                <a:latin typeface="Bell MT" panose="02020503060305020303" pitchFamily="18" charset="0"/>
                <a:cs typeface="Arial" pitchFamily="34" charset="0"/>
              </a:rPr>
              <a:t>Ilmu</a:t>
            </a:r>
            <a:r>
              <a:rPr lang="en-US" sz="1900" dirty="0">
                <a:latin typeface="Bell MT" panose="02020503060305020303" pitchFamily="18" charset="0"/>
                <a:cs typeface="Arial" pitchFamily="34" charset="0"/>
              </a:rPr>
              <a:t> </a:t>
            </a:r>
            <a:r>
              <a:rPr lang="en-US" sz="1900" dirty="0" err="1">
                <a:latin typeface="Bell MT" panose="02020503060305020303" pitchFamily="18" charset="0"/>
                <a:cs typeface="Arial" pitchFamily="34" charset="0"/>
              </a:rPr>
              <a:t>Keolahragaan</a:t>
            </a:r>
            <a:r>
              <a:rPr lang="en-US" sz="1900" dirty="0">
                <a:latin typeface="Bell MT" panose="02020503060305020303" pitchFamily="18" charset="0"/>
                <a:cs typeface="Arial" pitchFamily="34" charset="0"/>
              </a:rPr>
              <a:t> </a:t>
            </a:r>
            <a:r>
              <a:rPr lang="en-US" sz="1900" dirty="0" err="1">
                <a:latin typeface="Bell MT" panose="02020503060305020303" pitchFamily="18" charset="0"/>
                <a:cs typeface="Arial" pitchFamily="34" charset="0"/>
              </a:rPr>
              <a:t>Universitas</a:t>
            </a:r>
            <a:r>
              <a:rPr lang="en-US" sz="1900" dirty="0">
                <a:latin typeface="Bell MT" panose="02020503060305020303" pitchFamily="18" charset="0"/>
                <a:cs typeface="Arial" pitchFamily="34" charset="0"/>
              </a:rPr>
              <a:t> </a:t>
            </a:r>
            <a:r>
              <a:rPr lang="en-US" sz="1900" dirty="0" err="1">
                <a:latin typeface="Bell MT" panose="02020503060305020303" pitchFamily="18" charset="0"/>
                <a:cs typeface="Arial" pitchFamily="34" charset="0"/>
              </a:rPr>
              <a:t>Negeri</a:t>
            </a:r>
            <a:r>
              <a:rPr lang="en-US" sz="1900" dirty="0">
                <a:latin typeface="Bell MT" panose="02020503060305020303" pitchFamily="18" charset="0"/>
                <a:cs typeface="Arial" pitchFamily="34" charset="0"/>
              </a:rPr>
              <a:t> Malang </a:t>
            </a:r>
            <a:r>
              <a:rPr lang="en-US" sz="1900" dirty="0" err="1">
                <a:latin typeface="Bell MT" panose="02020503060305020303" pitchFamily="18" charset="0"/>
                <a:cs typeface="Arial" pitchFamily="34" charset="0"/>
              </a:rPr>
              <a:t>adalah</a:t>
            </a:r>
            <a:r>
              <a:rPr lang="en-US" sz="1900" dirty="0">
                <a:latin typeface="Bell MT" panose="02020503060305020303" pitchFamily="18" charset="0"/>
                <a:cs typeface="Arial" pitchFamily="34" charset="0"/>
              </a:rPr>
              <a:t> Dr. </a:t>
            </a:r>
            <a:r>
              <a:rPr lang="en-US" sz="1900" dirty="0" err="1">
                <a:latin typeface="Bell MT" panose="02020503060305020303" pitchFamily="18" charset="0"/>
                <a:cs typeface="Arial" pitchFamily="34" charset="0"/>
              </a:rPr>
              <a:t>Roesdiyanto</a:t>
            </a:r>
            <a:r>
              <a:rPr lang="en-US" sz="1900" dirty="0">
                <a:latin typeface="Bell MT" panose="02020503060305020303" pitchFamily="18" charset="0"/>
                <a:cs typeface="Arial" pitchFamily="34" charset="0"/>
              </a:rPr>
              <a:t>, </a:t>
            </a:r>
            <a:r>
              <a:rPr lang="en-US" sz="1900" dirty="0" err="1">
                <a:latin typeface="Bell MT" panose="02020503060305020303" pitchFamily="18" charset="0"/>
                <a:cs typeface="Arial" pitchFamily="34" charset="0"/>
              </a:rPr>
              <a:t>M.Kes</a:t>
            </a:r>
            <a:r>
              <a:rPr lang="en-US" sz="1900" dirty="0">
                <a:latin typeface="Bell MT" panose="02020503060305020303" pitchFamily="18" charset="0"/>
                <a:cs typeface="Arial" pitchFamily="34" charset="0"/>
              </a:rPr>
              <a:t> (2009 – </a:t>
            </a:r>
            <a:r>
              <a:rPr lang="en-US" sz="1900" dirty="0" err="1">
                <a:latin typeface="Bell MT" panose="02020503060305020303" pitchFamily="18" charset="0"/>
                <a:cs typeface="Arial" pitchFamily="34" charset="0"/>
              </a:rPr>
              <a:t>sekarang</a:t>
            </a:r>
            <a:r>
              <a:rPr lang="id-ID" sz="1900" dirty="0">
                <a:latin typeface="Bell MT" panose="02020503060305020303" pitchFamily="18" charset="0"/>
                <a:cs typeface="Arial" pitchFamily="34" charset="0"/>
              </a:rPr>
              <a:t>).</a:t>
            </a:r>
          </a:p>
          <a:p>
            <a:pPr algn="just"/>
            <a:endParaRPr lang="id-ID" sz="1900" dirty="0">
              <a:latin typeface="Bell MT" panose="02020503060305020303" pitchFamily="18" charset="0"/>
            </a:endParaRPr>
          </a:p>
        </p:txBody>
      </p:sp>
      <p:sp>
        <p:nvSpPr>
          <p:cNvPr id="6" name="Right Arrow 5"/>
          <p:cNvSpPr/>
          <p:nvPr/>
        </p:nvSpPr>
        <p:spPr>
          <a:xfrm>
            <a:off x="205992" y="14840"/>
            <a:ext cx="1773719" cy="67785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b="1" dirty="0" smtClean="0"/>
              <a:t>Lanjutan...</a:t>
            </a:r>
            <a:endParaRPr lang="id-ID"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28625" y="857250"/>
            <a:ext cx="3214688" cy="4572000"/>
          </a:xfrm>
          <a:prstGeom prst="rect">
            <a:avLst/>
          </a:prstGeom>
          <a:noFill/>
          <a:ln w="76200" cmpd="tri">
            <a:solidFill>
              <a:srgbClr val="FFFF00"/>
            </a:solidFill>
            <a:miter lim="800000"/>
            <a:headEnd/>
            <a:tailEnd/>
          </a:ln>
        </p:spPr>
        <p:txBody>
          <a:bodyPr wrap="none" anchor="ctr"/>
          <a:lstStyle/>
          <a:p>
            <a:endParaRPr lang="id-ID"/>
          </a:p>
        </p:txBody>
      </p:sp>
      <p:sp>
        <p:nvSpPr>
          <p:cNvPr id="3" name="Text Box 3"/>
          <p:cNvSpPr txBox="1">
            <a:spLocks noChangeArrowheads="1"/>
          </p:cNvSpPr>
          <p:nvPr/>
        </p:nvSpPr>
        <p:spPr bwMode="auto">
          <a:xfrm>
            <a:off x="3816350" y="1711325"/>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SEKRETARIS</a:t>
            </a:r>
            <a:r>
              <a:rPr lang="en-US" sz="1600" b="1" dirty="0" smtClean="0">
                <a:solidFill>
                  <a:srgbClr val="FFFF00"/>
                </a:solidFill>
                <a:latin typeface="Arial Rounded MT Bold" pitchFamily="34" charset="0"/>
              </a:rPr>
              <a:t> JURUSAN </a:t>
            </a:r>
            <a:r>
              <a:rPr lang="id-ID" sz="1600" b="1" dirty="0" smtClean="0">
                <a:solidFill>
                  <a:srgbClr val="FFFF00"/>
                </a:solidFill>
                <a:latin typeface="Arial Rounded MT Bold" pitchFamily="34" charset="0"/>
              </a:rPr>
              <a:t>KESEHATAN</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MASYARAKAT</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4" name="Text Box 2"/>
          <p:cNvSpPr txBox="1">
            <a:spLocks noChangeArrowheads="1"/>
          </p:cNvSpPr>
          <p:nvPr/>
        </p:nvSpPr>
        <p:spPr bwMode="auto">
          <a:xfrm>
            <a:off x="3779838" y="908050"/>
            <a:ext cx="5832475" cy="338554"/>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a:t>
            </a:r>
            <a:r>
              <a:rPr lang="id-ID" sz="1600" b="1" dirty="0" smtClean="0">
                <a:solidFill>
                  <a:srgbClr val="FFFF00"/>
                </a:solidFill>
                <a:latin typeface="Arial Rounded MT Bold" pitchFamily="34" charset="0"/>
              </a:rPr>
              <a:t> Septa Katmawanti, S.Gz., M.Kes</a:t>
            </a:r>
            <a:endParaRPr lang="en-US" sz="1600" b="1" dirty="0">
              <a:solidFill>
                <a:srgbClr val="FFFF00"/>
              </a:solidFill>
              <a:latin typeface="Arial Rounded MT Bold" pitchFamily="34" charset="0"/>
            </a:endParaRPr>
          </a:p>
        </p:txBody>
      </p:sp>
      <p:sp>
        <p:nvSpPr>
          <p:cNvPr id="5" name="Text Box 4"/>
          <p:cNvSpPr txBox="1">
            <a:spLocks noChangeArrowheads="1"/>
          </p:cNvSpPr>
          <p:nvPr/>
        </p:nvSpPr>
        <p:spPr bwMode="auto">
          <a:xfrm>
            <a:off x="3708400" y="2714625"/>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a:t>
            </a:r>
            <a:r>
              <a:rPr lang="id-ID" sz="1600" b="1" dirty="0" smtClean="0">
                <a:solidFill>
                  <a:srgbClr val="FFFF00"/>
                </a:solidFill>
                <a:latin typeface="Arial Rounded MT Bold" pitchFamily="34" charset="0"/>
              </a:rPr>
              <a:t> Jl. Perum Pondok Blimbing Indah Blok</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C3/15 Malang</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HP. 082277400051</a:t>
            </a:r>
            <a:endParaRPr lang="en-US" sz="1600" b="1" dirty="0">
              <a:solidFill>
                <a:srgbClr val="FFFF00"/>
              </a:solidFill>
              <a:latin typeface="Arial Rounded MT Bold" pitchFamily="34" charset="0"/>
            </a:endParaRPr>
          </a:p>
        </p:txBody>
      </p:sp>
      <p:sp>
        <p:nvSpPr>
          <p:cNvPr id="6" name="Rectangle 5"/>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4024" y="885825"/>
            <a:ext cx="3138985" cy="4491394"/>
          </a:xfrm>
          <a:prstGeom prst="rect">
            <a:avLst/>
          </a:prstGeom>
          <a:noFill/>
          <a:ln w="9525">
            <a:noFill/>
            <a:miter lim="800000"/>
            <a:headEnd/>
            <a:tailEnd/>
          </a:ln>
        </p:spPr>
      </p:pic>
    </p:spTree>
    <p:extLst>
      <p:ext uri="{BB962C8B-B14F-4D97-AF65-F5344CB8AC3E}">
        <p14:creationId xmlns:p14="http://schemas.microsoft.com/office/powerpoint/2010/main" val="308259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708400" y="1196975"/>
            <a:ext cx="5721350" cy="33813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a:t>
            </a:r>
            <a:r>
              <a:rPr lang="id-ID" sz="1600" b="1" dirty="0" smtClean="0">
                <a:solidFill>
                  <a:srgbClr val="FFFF00"/>
                </a:solidFill>
                <a:latin typeface="Arial Rounded MT Bold" pitchFamily="34" charset="0"/>
              </a:rPr>
              <a:t>Dr. Ari Wibowo Kurniawan, S.Pd, M.Pd</a:t>
            </a:r>
            <a:endParaRPr lang="en-US" sz="1600" b="1" dirty="0">
              <a:solidFill>
                <a:srgbClr val="FFFF00"/>
              </a:solidFill>
              <a:latin typeface="Arial Rounded MT Bold" pitchFamily="34" charset="0"/>
            </a:endParaRPr>
          </a:p>
        </p:txBody>
      </p:sp>
      <p:sp>
        <p:nvSpPr>
          <p:cNvPr id="3" name="Text Box 3"/>
          <p:cNvSpPr txBox="1">
            <a:spLocks noChangeArrowheads="1"/>
          </p:cNvSpPr>
          <p:nvPr/>
        </p:nvSpPr>
        <p:spPr bwMode="auto">
          <a:xfrm>
            <a:off x="3708400" y="1628775"/>
            <a:ext cx="5435600" cy="2185214"/>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KEPALA  </a:t>
            </a:r>
            <a:r>
              <a:rPr lang="en-US" sz="1600" b="1" dirty="0" smtClean="0">
                <a:solidFill>
                  <a:srgbClr val="FFFF00"/>
                </a:solidFill>
                <a:latin typeface="Arial Rounded MT Bold" pitchFamily="34" charset="0"/>
              </a:rPr>
              <a:t>LABORATORIUM</a:t>
            </a:r>
            <a:r>
              <a:rPr lang="id-ID" sz="1600" b="1" dirty="0" smtClean="0">
                <a:solidFill>
                  <a:srgbClr val="FFFF00"/>
                </a:solidFill>
                <a:latin typeface="Arial Rounded MT Bold" pitchFamily="34" charset="0"/>
              </a:rPr>
              <a:t> </a:t>
            </a:r>
            <a:endParaRPr lang="id-ID" sz="1600" b="1" dirty="0">
              <a:solidFill>
                <a:srgbClr val="FFFF00"/>
              </a:solidFill>
              <a:latin typeface="Arial Rounded MT Bold" pitchFamily="34" charset="0"/>
            </a:endParaRPr>
          </a:p>
          <a:p>
            <a:pPr eaLnBrk="0" hangingPunct="0">
              <a:spcBef>
                <a:spcPct val="50000"/>
              </a:spcBef>
              <a:tabLst>
                <a:tab pos="1344613" algn="l"/>
              </a:tabLst>
            </a:pPr>
            <a:r>
              <a:rPr lang="id-ID" sz="1600" b="1" dirty="0" smtClean="0">
                <a:solidFill>
                  <a:srgbClr val="FFFF00"/>
                </a:solidFill>
                <a:latin typeface="Arial Rounded MT Bold" pitchFamily="34" charset="0"/>
              </a:rPr>
              <a:t>	PENDIDIKAN JASMANI DAN</a:t>
            </a:r>
          </a:p>
          <a:p>
            <a:pPr eaLnBrk="0" hangingPunct="0">
              <a:spcBef>
                <a:spcPct val="50000"/>
              </a:spcBef>
              <a:tabLst>
                <a:tab pos="1344613" algn="l"/>
              </a:tabLst>
            </a:pPr>
            <a:r>
              <a:rPr lang="id-ID" sz="1600" b="1" dirty="0" smtClean="0">
                <a:solidFill>
                  <a:srgbClr val="FFFF00"/>
                </a:solidFill>
                <a:latin typeface="Arial Rounded MT Bold" pitchFamily="34" charset="0"/>
              </a:rPr>
              <a:t>	KESEHATAN (PJK)</a:t>
            </a:r>
          </a:p>
          <a:p>
            <a:pPr eaLnBrk="0" hangingPunct="0">
              <a:spcBef>
                <a:spcPct val="50000"/>
              </a:spcBef>
              <a:tabLst>
                <a:tab pos="1344613" algn="l"/>
              </a:tabLst>
            </a:pPr>
            <a:endParaRPr lang="en-US" sz="1600" b="1" dirty="0" smtClean="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4" name="Text Box 4"/>
          <p:cNvSpPr txBox="1">
            <a:spLocks noChangeArrowheads="1"/>
          </p:cNvSpPr>
          <p:nvPr/>
        </p:nvSpPr>
        <p:spPr bwMode="auto">
          <a:xfrm>
            <a:off x="3708400" y="3269527"/>
            <a:ext cx="5435600" cy="707886"/>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 </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HP. 081334849633</a:t>
            </a:r>
            <a:endParaRPr lang="en-US" sz="1600" b="1" dirty="0">
              <a:solidFill>
                <a:srgbClr val="FFFF00"/>
              </a:solidFill>
              <a:latin typeface="Arial Rounded MT Bold" pitchFamily="34" charset="0"/>
            </a:endParaRPr>
          </a:p>
        </p:txBody>
      </p:sp>
      <p:sp>
        <p:nvSpPr>
          <p:cNvPr id="5" name="Rectangle 10"/>
          <p:cNvSpPr>
            <a:spLocks noChangeArrowheads="1"/>
          </p:cNvSpPr>
          <p:nvPr/>
        </p:nvSpPr>
        <p:spPr bwMode="auto">
          <a:xfrm>
            <a:off x="428625" y="857250"/>
            <a:ext cx="3071813" cy="4500563"/>
          </a:xfrm>
          <a:prstGeom prst="rect">
            <a:avLst/>
          </a:prstGeom>
          <a:noFill/>
          <a:ln w="76200" cmpd="tri">
            <a:solidFill>
              <a:srgbClr val="FFFF00"/>
            </a:solidFill>
            <a:miter lim="800000"/>
            <a:headEnd/>
            <a:tailEnd/>
          </a:ln>
        </p:spPr>
        <p:txBody>
          <a:bodyPr wrap="none" anchor="ctr"/>
          <a:lstStyle/>
          <a:p>
            <a:endParaRPr lang="id-ID"/>
          </a:p>
        </p:txBody>
      </p:sp>
      <p:sp>
        <p:nvSpPr>
          <p:cNvPr id="6" name="Rectangle 5"/>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0818" y="917425"/>
            <a:ext cx="2934770" cy="4388526"/>
          </a:xfrm>
          <a:prstGeom prst="rect">
            <a:avLst/>
          </a:prstGeom>
          <a:noFill/>
          <a:ln w="9525">
            <a:noFill/>
            <a:miter lim="800000"/>
            <a:headEnd/>
            <a:tailEnd/>
          </a:ln>
        </p:spPr>
      </p:pic>
    </p:spTree>
    <p:extLst>
      <p:ext uri="{BB962C8B-B14F-4D97-AF65-F5344CB8AC3E}">
        <p14:creationId xmlns:p14="http://schemas.microsoft.com/office/powerpoint/2010/main" val="1748134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708400" y="1196975"/>
            <a:ext cx="5721350" cy="33813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a:t>
            </a:r>
            <a:r>
              <a:rPr lang="id-ID" sz="1600" b="1" dirty="0" smtClean="0">
                <a:solidFill>
                  <a:srgbClr val="FFFF00"/>
                </a:solidFill>
                <a:latin typeface="Arial Rounded MT Bold" pitchFamily="34" charset="0"/>
              </a:rPr>
              <a:t>Olivia Andiana, S.Or, M.Kes</a:t>
            </a:r>
            <a:endParaRPr lang="en-US" sz="1600" b="1" dirty="0">
              <a:solidFill>
                <a:srgbClr val="FFFF00"/>
              </a:solidFill>
              <a:latin typeface="Arial Rounded MT Bold" pitchFamily="34" charset="0"/>
            </a:endParaRPr>
          </a:p>
        </p:txBody>
      </p:sp>
      <p:sp>
        <p:nvSpPr>
          <p:cNvPr id="3" name="Text Box 3"/>
          <p:cNvSpPr txBox="1">
            <a:spLocks noChangeArrowheads="1"/>
          </p:cNvSpPr>
          <p:nvPr/>
        </p:nvSpPr>
        <p:spPr bwMode="auto">
          <a:xfrm>
            <a:off x="3708400" y="1628775"/>
            <a:ext cx="5435600" cy="1446550"/>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KEPALA  </a:t>
            </a:r>
            <a:r>
              <a:rPr lang="en-US" sz="1600" b="1" dirty="0" smtClean="0">
                <a:solidFill>
                  <a:srgbClr val="FFFF00"/>
                </a:solidFill>
                <a:latin typeface="Arial Rounded MT Bold" pitchFamily="34" charset="0"/>
              </a:rPr>
              <a:t>LABORATORIUM</a:t>
            </a:r>
            <a:r>
              <a:rPr lang="id-ID" sz="1600" b="1" dirty="0" smtClean="0">
                <a:solidFill>
                  <a:srgbClr val="FFFF00"/>
                </a:solidFill>
                <a:latin typeface="Arial Rounded MT Bold" pitchFamily="34" charset="0"/>
              </a:rPr>
              <a:t> ILMU </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KEOLAHRAGAAN (IK)</a:t>
            </a:r>
            <a:endParaRPr lang="en-US" sz="1600" b="1" dirty="0" smtClean="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4" name="Text Box 4"/>
          <p:cNvSpPr txBox="1">
            <a:spLocks noChangeArrowheads="1"/>
          </p:cNvSpPr>
          <p:nvPr/>
        </p:nvSpPr>
        <p:spPr bwMode="auto">
          <a:xfrm>
            <a:off x="3708400" y="3269527"/>
            <a:ext cx="5435600" cy="707886"/>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 Jl. Juanda 21 Malang</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HP. 08158125844</a:t>
            </a:r>
            <a:endParaRPr lang="en-US" sz="1600" b="1" dirty="0">
              <a:solidFill>
                <a:srgbClr val="FFFF00"/>
              </a:solidFill>
              <a:latin typeface="Arial Rounded MT Bold" pitchFamily="34" charset="0"/>
            </a:endParaRPr>
          </a:p>
        </p:txBody>
      </p:sp>
      <p:sp>
        <p:nvSpPr>
          <p:cNvPr id="5" name="Rectangle 10"/>
          <p:cNvSpPr>
            <a:spLocks noChangeArrowheads="1"/>
          </p:cNvSpPr>
          <p:nvPr/>
        </p:nvSpPr>
        <p:spPr bwMode="auto">
          <a:xfrm>
            <a:off x="428625" y="857250"/>
            <a:ext cx="3071813" cy="4500563"/>
          </a:xfrm>
          <a:prstGeom prst="rect">
            <a:avLst/>
          </a:prstGeom>
          <a:noFill/>
          <a:ln w="76200" cmpd="tri">
            <a:solidFill>
              <a:srgbClr val="FFFF00"/>
            </a:solidFill>
            <a:miter lim="800000"/>
            <a:headEnd/>
            <a:tailEnd/>
          </a:ln>
        </p:spPr>
        <p:txBody>
          <a:bodyPr wrap="none" anchor="ctr"/>
          <a:lstStyle/>
          <a:p>
            <a:endParaRPr lang="id-ID"/>
          </a:p>
        </p:txBody>
      </p:sp>
      <p:sp>
        <p:nvSpPr>
          <p:cNvPr id="6" name="Rectangle 5"/>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947" y="928048"/>
            <a:ext cx="3003641" cy="4394579"/>
          </a:xfrm>
          <a:prstGeom prst="rect">
            <a:avLst/>
          </a:prstGeom>
        </p:spPr>
      </p:pic>
    </p:spTree>
    <p:extLst>
      <p:ext uri="{BB962C8B-B14F-4D97-AF65-F5344CB8AC3E}">
        <p14:creationId xmlns:p14="http://schemas.microsoft.com/office/powerpoint/2010/main" val="1691501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708400" y="1196975"/>
            <a:ext cx="5721350" cy="33813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a:t>
            </a:r>
            <a:r>
              <a:rPr lang="id-ID" sz="1600" b="1" dirty="0" smtClean="0">
                <a:solidFill>
                  <a:srgbClr val="FFFF00"/>
                </a:solidFill>
                <a:latin typeface="Arial Rounded MT Bold" pitchFamily="34" charset="0"/>
              </a:rPr>
              <a:t>Dr. Imam Hariadi, M.Kes</a:t>
            </a:r>
            <a:endParaRPr lang="en-US" sz="1600" b="1" dirty="0">
              <a:solidFill>
                <a:srgbClr val="FFFF00"/>
              </a:solidFill>
              <a:latin typeface="Arial Rounded MT Bold" pitchFamily="34" charset="0"/>
            </a:endParaRPr>
          </a:p>
        </p:txBody>
      </p:sp>
      <p:sp>
        <p:nvSpPr>
          <p:cNvPr id="3" name="Text Box 3"/>
          <p:cNvSpPr txBox="1">
            <a:spLocks noChangeArrowheads="1"/>
          </p:cNvSpPr>
          <p:nvPr/>
        </p:nvSpPr>
        <p:spPr bwMode="auto">
          <a:xfrm>
            <a:off x="3708400" y="1628775"/>
            <a:ext cx="5435600" cy="1815882"/>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KEPALA  </a:t>
            </a:r>
            <a:r>
              <a:rPr lang="en-US" sz="1600" b="1" dirty="0" smtClean="0">
                <a:solidFill>
                  <a:srgbClr val="FFFF00"/>
                </a:solidFill>
                <a:latin typeface="Arial Rounded MT Bold" pitchFamily="34" charset="0"/>
              </a:rPr>
              <a:t>LABORATORIUM</a:t>
            </a:r>
            <a:r>
              <a:rPr lang="id-ID" sz="1600" b="1" dirty="0" smtClean="0">
                <a:solidFill>
                  <a:srgbClr val="FFFF00"/>
                </a:solidFill>
                <a:latin typeface="Arial Rounded MT Bold" pitchFamily="34" charset="0"/>
              </a:rPr>
              <a:t> </a:t>
            </a:r>
            <a:endParaRPr lang="id-ID" sz="1600" b="1" dirty="0">
              <a:solidFill>
                <a:srgbClr val="FFFF00"/>
              </a:solidFill>
              <a:latin typeface="Arial Rounded MT Bold" pitchFamily="34" charset="0"/>
            </a:endParaRPr>
          </a:p>
          <a:p>
            <a:pPr eaLnBrk="0" hangingPunct="0">
              <a:spcBef>
                <a:spcPct val="50000"/>
              </a:spcBef>
              <a:tabLst>
                <a:tab pos="1344613" algn="l"/>
              </a:tabLst>
            </a:pPr>
            <a:r>
              <a:rPr lang="id-ID" sz="1600" b="1" dirty="0" smtClean="0">
                <a:solidFill>
                  <a:srgbClr val="FFFF00"/>
                </a:solidFill>
                <a:latin typeface="Arial Rounded MT Bold" pitchFamily="34" charset="0"/>
              </a:rPr>
              <a:t>	PENDIDIKAN KEPELATIHAN </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OLAHRAGA (PKO)</a:t>
            </a:r>
            <a:endParaRPr lang="en-US" sz="1600" b="1" dirty="0" smtClean="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4" name="Text Box 4"/>
          <p:cNvSpPr txBox="1">
            <a:spLocks noChangeArrowheads="1"/>
          </p:cNvSpPr>
          <p:nvPr/>
        </p:nvSpPr>
        <p:spPr bwMode="auto">
          <a:xfrm>
            <a:off x="3708400" y="3269527"/>
            <a:ext cx="5435600" cy="707886"/>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 Jl. Ikan Mujair II/15</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HP. 081389335434</a:t>
            </a:r>
            <a:r>
              <a:rPr lang="en-US" sz="1600" b="1" dirty="0">
                <a:solidFill>
                  <a:srgbClr val="FFFF00"/>
                </a:solidFill>
                <a:latin typeface="Arial Rounded MT Bold" pitchFamily="34" charset="0"/>
              </a:rPr>
              <a:t>	</a:t>
            </a:r>
          </a:p>
        </p:txBody>
      </p:sp>
      <p:sp>
        <p:nvSpPr>
          <p:cNvPr id="5" name="Rectangle 10"/>
          <p:cNvSpPr>
            <a:spLocks noChangeArrowheads="1"/>
          </p:cNvSpPr>
          <p:nvPr/>
        </p:nvSpPr>
        <p:spPr bwMode="auto">
          <a:xfrm>
            <a:off x="428625" y="857250"/>
            <a:ext cx="3071813" cy="4500563"/>
          </a:xfrm>
          <a:prstGeom prst="rect">
            <a:avLst/>
          </a:prstGeom>
          <a:noFill/>
          <a:ln w="76200" cmpd="tri">
            <a:solidFill>
              <a:srgbClr val="FFFF00"/>
            </a:solidFill>
            <a:miter lim="800000"/>
            <a:headEnd/>
            <a:tailEnd/>
          </a:ln>
        </p:spPr>
        <p:txBody>
          <a:bodyPr wrap="none" anchor="ctr"/>
          <a:lstStyle/>
          <a:p>
            <a:endParaRPr lang="id-ID"/>
          </a:p>
        </p:txBody>
      </p:sp>
      <p:sp>
        <p:nvSpPr>
          <p:cNvPr id="6" name="Rectangle 5"/>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3093"/>
          <a:stretch/>
        </p:blipFill>
        <p:spPr>
          <a:xfrm>
            <a:off x="477672" y="908720"/>
            <a:ext cx="2947916" cy="4386611"/>
          </a:xfrm>
          <a:prstGeom prst="rect">
            <a:avLst/>
          </a:prstGeom>
        </p:spPr>
      </p:pic>
    </p:spTree>
    <p:extLst>
      <p:ext uri="{BB962C8B-B14F-4D97-AF65-F5344CB8AC3E}">
        <p14:creationId xmlns:p14="http://schemas.microsoft.com/office/powerpoint/2010/main" val="270024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708400" y="1196975"/>
            <a:ext cx="5721350" cy="33813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a:t>
            </a:r>
            <a:r>
              <a:rPr lang="en-US" sz="1600" b="1" dirty="0" smtClean="0">
                <a:solidFill>
                  <a:srgbClr val="FFFF00"/>
                </a:solidFill>
                <a:latin typeface="Arial Rounded MT Bold" pitchFamily="34" charset="0"/>
              </a:rPr>
              <a:t>:</a:t>
            </a:r>
            <a:r>
              <a:rPr lang="id-ID" sz="1600" b="1" dirty="0" smtClean="0">
                <a:solidFill>
                  <a:srgbClr val="FFFF00"/>
                </a:solidFill>
                <a:latin typeface="Arial Rounded MT Bold" pitchFamily="34" charset="0"/>
              </a:rPr>
              <a:t> dr. Hartati Eko Wardani, M.Si.Med</a:t>
            </a:r>
            <a:endParaRPr lang="en-US" sz="1600" b="1" dirty="0">
              <a:solidFill>
                <a:srgbClr val="FFFF00"/>
              </a:solidFill>
              <a:latin typeface="Arial Rounded MT Bold" pitchFamily="34" charset="0"/>
            </a:endParaRPr>
          </a:p>
        </p:txBody>
      </p:sp>
      <p:sp>
        <p:nvSpPr>
          <p:cNvPr id="3" name="Text Box 3"/>
          <p:cNvSpPr txBox="1">
            <a:spLocks noChangeArrowheads="1"/>
          </p:cNvSpPr>
          <p:nvPr/>
        </p:nvSpPr>
        <p:spPr bwMode="auto">
          <a:xfrm>
            <a:off x="3708400" y="1628775"/>
            <a:ext cx="5435600" cy="1446550"/>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KEPALA  </a:t>
            </a:r>
            <a:r>
              <a:rPr lang="en-US" sz="1600" b="1" dirty="0" smtClean="0">
                <a:solidFill>
                  <a:srgbClr val="FFFF00"/>
                </a:solidFill>
                <a:latin typeface="Arial Rounded MT Bold" pitchFamily="34" charset="0"/>
              </a:rPr>
              <a:t>LABORATORIUM</a:t>
            </a:r>
            <a:r>
              <a:rPr lang="id-ID" sz="1600" b="1" dirty="0" smtClean="0">
                <a:solidFill>
                  <a:srgbClr val="FFFF00"/>
                </a:solidFill>
                <a:latin typeface="Arial Rounded MT Bold" pitchFamily="34" charset="0"/>
              </a:rPr>
              <a:t> </a:t>
            </a:r>
            <a:endParaRPr lang="id-ID" sz="1600" b="1" dirty="0">
              <a:solidFill>
                <a:srgbClr val="FFFF00"/>
              </a:solidFill>
              <a:latin typeface="Arial Rounded MT Bold" pitchFamily="34" charset="0"/>
            </a:endParaRPr>
          </a:p>
          <a:p>
            <a:pPr eaLnBrk="0" hangingPunct="0">
              <a:spcBef>
                <a:spcPct val="50000"/>
              </a:spcBef>
              <a:tabLst>
                <a:tab pos="1344613" algn="l"/>
              </a:tabLst>
            </a:pPr>
            <a:r>
              <a:rPr lang="id-ID" sz="1600" b="1" dirty="0" smtClean="0">
                <a:solidFill>
                  <a:srgbClr val="FFFF00"/>
                </a:solidFill>
                <a:latin typeface="Arial Rounded MT Bold" pitchFamily="34" charset="0"/>
              </a:rPr>
              <a:t>	  KESEHATAN MASYARAKAT</a:t>
            </a:r>
            <a:endParaRPr lang="en-US" sz="1600" b="1" dirty="0" smtClean="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4" name="Text Box 4"/>
          <p:cNvSpPr txBox="1">
            <a:spLocks noChangeArrowheads="1"/>
          </p:cNvSpPr>
          <p:nvPr/>
        </p:nvSpPr>
        <p:spPr bwMode="auto">
          <a:xfrm>
            <a:off x="3708400" y="3269527"/>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 Pondok Mutiara Asri Blok F II/2 Ds.</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Pandan Landung, Kec. Wagir</a:t>
            </a:r>
          </a:p>
          <a:p>
            <a:pPr eaLnBrk="0" hangingPunct="0">
              <a:spcBef>
                <a:spcPct val="50000"/>
              </a:spcBef>
              <a:tabLst>
                <a:tab pos="1344613" algn="l"/>
              </a:tabLst>
            </a:pPr>
            <a:r>
              <a:rPr lang="id-ID" sz="1600" b="1" dirty="0">
                <a:solidFill>
                  <a:srgbClr val="FFFF00"/>
                </a:solidFill>
                <a:latin typeface="Arial Rounded MT Bold" pitchFamily="34" charset="0"/>
              </a:rPr>
              <a:t>	</a:t>
            </a:r>
            <a:r>
              <a:rPr lang="id-ID" sz="1600" b="1" dirty="0" smtClean="0">
                <a:solidFill>
                  <a:srgbClr val="FFFF00"/>
                </a:solidFill>
                <a:latin typeface="Arial Rounded MT Bold" pitchFamily="34" charset="0"/>
              </a:rPr>
              <a:t>   Hp. 081325797880 </a:t>
            </a:r>
            <a:endParaRPr lang="en-US" sz="1600" b="1" dirty="0">
              <a:solidFill>
                <a:srgbClr val="FFFF00"/>
              </a:solidFill>
              <a:latin typeface="Arial Rounded MT Bold" pitchFamily="34" charset="0"/>
            </a:endParaRPr>
          </a:p>
        </p:txBody>
      </p:sp>
      <p:sp>
        <p:nvSpPr>
          <p:cNvPr id="5" name="Rectangle 10"/>
          <p:cNvSpPr>
            <a:spLocks noChangeArrowheads="1"/>
          </p:cNvSpPr>
          <p:nvPr/>
        </p:nvSpPr>
        <p:spPr bwMode="auto">
          <a:xfrm>
            <a:off x="428625" y="857250"/>
            <a:ext cx="3071813" cy="4500563"/>
          </a:xfrm>
          <a:prstGeom prst="rect">
            <a:avLst/>
          </a:prstGeom>
          <a:noFill/>
          <a:ln w="76200" cmpd="tri">
            <a:solidFill>
              <a:srgbClr val="FFFF00"/>
            </a:solidFill>
            <a:miter lim="800000"/>
            <a:headEnd/>
            <a:tailEnd/>
          </a:ln>
        </p:spPr>
        <p:txBody>
          <a:bodyPr wrap="none" anchor="ctr"/>
          <a:lstStyle/>
          <a:p>
            <a:endParaRPr lang="id-ID"/>
          </a:p>
        </p:txBody>
      </p:sp>
      <p:sp>
        <p:nvSpPr>
          <p:cNvPr id="6" name="Rectangle 5"/>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7544" y="928048"/>
            <a:ext cx="2971691" cy="4369047"/>
          </a:xfrm>
          <a:prstGeom prst="rect">
            <a:avLst/>
          </a:prstGeom>
          <a:noFill/>
          <a:ln w="9525">
            <a:noFill/>
            <a:miter lim="800000"/>
            <a:headEnd/>
            <a:tailEnd/>
          </a:ln>
        </p:spPr>
      </p:pic>
    </p:spTree>
    <p:extLst>
      <p:ext uri="{BB962C8B-B14F-4D97-AF65-F5344CB8AC3E}">
        <p14:creationId xmlns:p14="http://schemas.microsoft.com/office/powerpoint/2010/main" val="254292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779838" y="1052513"/>
            <a:ext cx="5832475" cy="338554"/>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NIP	: </a:t>
            </a:r>
            <a:r>
              <a:rPr lang="en-US" sz="1600" b="1" dirty="0">
                <a:solidFill>
                  <a:srgbClr val="FFFF00"/>
                </a:solidFill>
                <a:latin typeface="Arial Rounded MT Bold" pitchFamily="34" charset="0"/>
              </a:rPr>
              <a:t>dr. SENDHI TRISTANTI PUSPITASARI</a:t>
            </a:r>
            <a:r>
              <a:rPr lang="en-US" sz="1600" b="1" dirty="0">
                <a:solidFill>
                  <a:srgbClr val="FFFF00"/>
                </a:solidFill>
                <a:latin typeface="Arial Rounded MT Bold" pitchFamily="34" charset="0"/>
              </a:rPr>
              <a:t>	</a:t>
            </a:r>
          </a:p>
        </p:txBody>
      </p:sp>
      <p:sp>
        <p:nvSpPr>
          <p:cNvPr id="31747" name="Text Box 3"/>
          <p:cNvSpPr txBox="1">
            <a:spLocks noChangeArrowheads="1"/>
          </p:cNvSpPr>
          <p:nvPr/>
        </p:nvSpPr>
        <p:spPr bwMode="auto">
          <a:xfrm>
            <a:off x="3779838" y="1711325"/>
            <a:ext cx="5435600" cy="954107"/>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BIDANG URUSAN  UNIT PENJAMINAN 	  MUTU</a:t>
            </a:r>
            <a:r>
              <a:rPr lang="id-ID" sz="1600" b="1" dirty="0">
                <a:solidFill>
                  <a:srgbClr val="FFFF00"/>
                </a:solidFill>
                <a:latin typeface="Arial Rounded MT Bold" pitchFamily="34" charset="0"/>
              </a:rPr>
              <a:t> (UPM)</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31748" name="Text Box 4"/>
          <p:cNvSpPr txBox="1">
            <a:spLocks noChangeArrowheads="1"/>
          </p:cNvSpPr>
          <p:nvPr/>
        </p:nvSpPr>
        <p:spPr bwMode="auto">
          <a:xfrm>
            <a:off x="3708400" y="2714625"/>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HP.</a:t>
            </a:r>
            <a:r>
              <a:rPr lang="id-ID"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081233023914</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31749" name="Rectangle 8"/>
          <p:cNvSpPr>
            <a:spLocks noChangeArrowheads="1"/>
          </p:cNvSpPr>
          <p:nvPr/>
        </p:nvSpPr>
        <p:spPr bwMode="auto">
          <a:xfrm>
            <a:off x="428625" y="928688"/>
            <a:ext cx="3000375" cy="4429125"/>
          </a:xfrm>
          <a:prstGeom prst="rect">
            <a:avLst/>
          </a:prstGeom>
          <a:noFill/>
          <a:ln w="76200" cmpd="tri">
            <a:solidFill>
              <a:srgbClr val="FFFF00"/>
            </a:solidFill>
            <a:miter lim="800000"/>
            <a:headEnd/>
            <a:tailEnd/>
          </a:ln>
        </p:spPr>
        <p:txBody>
          <a:bodyPr wrap="none" anchor="ctr"/>
          <a:lstStyle/>
          <a:p>
            <a:endParaRPr lang="id-ID"/>
          </a:p>
        </p:txBody>
      </p:sp>
      <p:sp>
        <p:nvSpPr>
          <p:cNvPr id="8" name="Rectangle 7"/>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980727"/>
            <a:ext cx="2903453" cy="4314603"/>
          </a:xfrm>
          <a:prstGeom prst="rect">
            <a:avLst/>
          </a:prstGeom>
        </p:spPr>
      </p:pic>
    </p:spTree>
  </p:cSld>
  <p:clrMapOvr>
    <a:masterClrMapping/>
  </p:clrMapOvr>
  <p:transition spd="med">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779838" y="1052513"/>
            <a:ext cx="5832475" cy="338554"/>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NIP	: </a:t>
            </a:r>
            <a:r>
              <a:rPr lang="en-US" sz="1600" b="1" dirty="0">
                <a:solidFill>
                  <a:srgbClr val="FFFF00"/>
                </a:solidFill>
                <a:latin typeface="Arial Rounded MT Bold" pitchFamily="34" charset="0"/>
              </a:rPr>
              <a:t>DONA SANDY </a:t>
            </a:r>
            <a:r>
              <a:rPr lang="en-US" sz="1600" b="1" dirty="0" smtClean="0">
                <a:solidFill>
                  <a:srgbClr val="FFFF00"/>
                </a:solidFill>
                <a:latin typeface="Arial Rounded MT Bold" pitchFamily="34" charset="0"/>
              </a:rPr>
              <a:t>Y., </a:t>
            </a:r>
            <a:r>
              <a:rPr lang="en-US" sz="1600" b="1" dirty="0" err="1">
                <a:solidFill>
                  <a:srgbClr val="FFFF00"/>
                </a:solidFill>
                <a:latin typeface="Arial Rounded MT Bold" pitchFamily="34" charset="0"/>
              </a:rPr>
              <a:t>S.Or</a:t>
            </a:r>
            <a:r>
              <a:rPr lang="en-US" sz="1600" b="1" dirty="0">
                <a:solidFill>
                  <a:srgbClr val="FFFF00"/>
                </a:solidFill>
                <a:latin typeface="Arial Rounded MT Bold" pitchFamily="34" charset="0"/>
              </a:rPr>
              <a:t>., </a:t>
            </a:r>
            <a:r>
              <a:rPr lang="en-US" sz="1600" b="1" dirty="0" err="1">
                <a:solidFill>
                  <a:srgbClr val="FFFF00"/>
                </a:solidFill>
                <a:latin typeface="Arial Rounded MT Bold" pitchFamily="34" charset="0"/>
              </a:rPr>
              <a:t>M.Or</a:t>
            </a:r>
            <a:r>
              <a:rPr lang="en-US" sz="1600" b="1" dirty="0">
                <a:solidFill>
                  <a:srgbClr val="FFFF00"/>
                </a:solidFill>
                <a:latin typeface="Arial Rounded MT Bold" pitchFamily="34" charset="0"/>
              </a:rPr>
              <a:t>	</a:t>
            </a:r>
          </a:p>
        </p:txBody>
      </p:sp>
      <p:sp>
        <p:nvSpPr>
          <p:cNvPr id="32771" name="Text Box 3"/>
          <p:cNvSpPr txBox="1">
            <a:spLocks noChangeArrowheads="1"/>
          </p:cNvSpPr>
          <p:nvPr/>
        </p:nvSpPr>
        <p:spPr bwMode="auto">
          <a:xfrm>
            <a:off x="3779838" y="1711325"/>
            <a:ext cx="5435600" cy="1323975"/>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a:solidFill>
                  <a:srgbClr val="FFFF00"/>
                </a:solidFill>
                <a:latin typeface="Arial Rounded MT Bold" pitchFamily="34" charset="0"/>
              </a:rPr>
              <a:t>Jabatan	: BIDANG GUGUS PENJAMINAN MUTU</a:t>
            </a:r>
          </a:p>
          <a:p>
            <a:pPr eaLnBrk="0" hangingPunct="0">
              <a:spcBef>
                <a:spcPct val="50000"/>
              </a:spcBef>
              <a:tabLst>
                <a:tab pos="1344613" algn="l"/>
              </a:tabLst>
            </a:pPr>
            <a:r>
              <a:rPr lang="en-US" sz="1600" b="1">
                <a:solidFill>
                  <a:srgbClr val="FFFF00"/>
                </a:solidFill>
                <a:latin typeface="Arial Rounded MT Bold" pitchFamily="34" charset="0"/>
              </a:rPr>
              <a:t>	  JURUSAN PENDIDIKAN JASMANI 	  DAN KESEHATAN </a:t>
            </a:r>
          </a:p>
          <a:p>
            <a:pPr eaLnBrk="0" hangingPunct="0">
              <a:spcBef>
                <a:spcPct val="50000"/>
              </a:spcBef>
              <a:tabLst>
                <a:tab pos="1344613" algn="l"/>
              </a:tabLst>
            </a:pPr>
            <a:r>
              <a:rPr lang="en-US" sz="1600" b="1">
                <a:solidFill>
                  <a:srgbClr val="FFFF00"/>
                </a:solidFill>
                <a:latin typeface="Arial Rounded MT Bold" pitchFamily="34" charset="0"/>
              </a:rPr>
              <a:t>	</a:t>
            </a:r>
          </a:p>
        </p:txBody>
      </p:sp>
      <p:sp>
        <p:nvSpPr>
          <p:cNvPr id="32772" name="Text Box 4"/>
          <p:cNvSpPr txBox="1">
            <a:spLocks noChangeArrowheads="1"/>
          </p:cNvSpPr>
          <p:nvPr/>
        </p:nvSpPr>
        <p:spPr bwMode="auto">
          <a:xfrm>
            <a:off x="3708400" y="2643188"/>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HP. </a:t>
            </a:r>
            <a:r>
              <a:rPr lang="en-US" sz="1600" b="1" dirty="0" smtClean="0">
                <a:solidFill>
                  <a:srgbClr val="FFFF00"/>
                </a:solidFill>
                <a:latin typeface="Arial Rounded MT Bold" pitchFamily="34" charset="0"/>
              </a:rPr>
              <a:t>0856649042109</a:t>
            </a:r>
            <a:r>
              <a:rPr lang="en-US" sz="1600" b="1" dirty="0">
                <a:solidFill>
                  <a:srgbClr val="FFFF00"/>
                </a:solidFill>
                <a:latin typeface="Arial Rounded MT Bold" pitchFamily="34" charset="0"/>
              </a:rPr>
              <a:t>	</a:t>
            </a:r>
          </a:p>
        </p:txBody>
      </p:sp>
      <p:sp>
        <p:nvSpPr>
          <p:cNvPr id="32773" name="Rectangle 8"/>
          <p:cNvSpPr>
            <a:spLocks noChangeArrowheads="1"/>
          </p:cNvSpPr>
          <p:nvPr/>
        </p:nvSpPr>
        <p:spPr bwMode="auto">
          <a:xfrm>
            <a:off x="428625" y="928688"/>
            <a:ext cx="3000375" cy="4429125"/>
          </a:xfrm>
          <a:prstGeom prst="rect">
            <a:avLst/>
          </a:prstGeom>
          <a:noFill/>
          <a:ln w="76200" cmpd="tri">
            <a:solidFill>
              <a:srgbClr val="FFFF00"/>
            </a:solidFill>
            <a:miter lim="800000"/>
            <a:headEnd/>
            <a:tailEnd/>
          </a:ln>
        </p:spPr>
        <p:txBody>
          <a:bodyPr wrap="none" anchor="ctr"/>
          <a:lstStyle/>
          <a:p>
            <a:endParaRPr lang="id-ID"/>
          </a:p>
        </p:txBody>
      </p:sp>
      <p:sp>
        <p:nvSpPr>
          <p:cNvPr id="8" name="Rectangle 7"/>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5648" y="980727"/>
            <a:ext cx="2883725" cy="4335551"/>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779838" y="1052513"/>
            <a:ext cx="5832475" cy="338554"/>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NIP	: </a:t>
            </a:r>
            <a:r>
              <a:rPr lang="en-US" sz="1600" b="1" dirty="0" smtClean="0">
                <a:solidFill>
                  <a:srgbClr val="FFFF00"/>
                </a:solidFill>
                <a:latin typeface="Arial Rounded MT Bold" pitchFamily="34" charset="0"/>
              </a:rPr>
              <a:t>AHMAD ABDULLAH, </a:t>
            </a:r>
            <a:r>
              <a:rPr lang="en-US" sz="1600" b="1" dirty="0" err="1" smtClean="0">
                <a:solidFill>
                  <a:srgbClr val="FFFF00"/>
                </a:solidFill>
                <a:latin typeface="Arial Rounded MT Bold" pitchFamily="34" charset="0"/>
              </a:rPr>
              <a:t>M.Kes</a:t>
            </a:r>
            <a:r>
              <a:rPr lang="en-US" sz="1600" b="1" dirty="0">
                <a:solidFill>
                  <a:srgbClr val="FFFF00"/>
                </a:solidFill>
                <a:latin typeface="Arial Rounded MT Bold" pitchFamily="34" charset="0"/>
              </a:rPr>
              <a:t>	</a:t>
            </a:r>
          </a:p>
        </p:txBody>
      </p:sp>
      <p:sp>
        <p:nvSpPr>
          <p:cNvPr id="32771" name="Text Box 3"/>
          <p:cNvSpPr txBox="1">
            <a:spLocks noChangeArrowheads="1"/>
          </p:cNvSpPr>
          <p:nvPr/>
        </p:nvSpPr>
        <p:spPr bwMode="auto">
          <a:xfrm>
            <a:off x="3779838" y="1711325"/>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BIDANG GUGUS PENJAMINAN MUTU</a:t>
            </a:r>
          </a:p>
          <a:p>
            <a:pPr eaLnBrk="0" hangingPunct="0">
              <a:spcBef>
                <a:spcPct val="50000"/>
              </a:spcBef>
              <a:tabLst>
                <a:tab pos="1344613" algn="l"/>
              </a:tabLst>
            </a:pPr>
            <a:r>
              <a:rPr lang="en-US" sz="1600" b="1" dirty="0">
                <a:solidFill>
                  <a:srgbClr val="FFFF00"/>
                </a:solidFill>
                <a:latin typeface="Arial Rounded MT Bold" pitchFamily="34" charset="0"/>
              </a:rPr>
              <a:t>	  JURUSAN </a:t>
            </a:r>
            <a:r>
              <a:rPr lang="en-US" sz="1600" b="1" dirty="0" smtClean="0">
                <a:solidFill>
                  <a:srgbClr val="FFFF00"/>
                </a:solidFill>
                <a:latin typeface="Arial Rounded MT Bold" pitchFamily="34" charset="0"/>
              </a:rPr>
              <a:t>ILMU KEOLAHRAGAAN </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32772" name="Text Box 4"/>
          <p:cNvSpPr txBox="1">
            <a:spLocks noChangeArrowheads="1"/>
          </p:cNvSpPr>
          <p:nvPr/>
        </p:nvSpPr>
        <p:spPr bwMode="auto">
          <a:xfrm>
            <a:off x="3708400" y="2643188"/>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HP. </a:t>
            </a:r>
            <a:r>
              <a:rPr lang="en-US" sz="1600" b="1" dirty="0" smtClean="0">
                <a:solidFill>
                  <a:srgbClr val="FFFF00"/>
                </a:solidFill>
                <a:latin typeface="Arial Rounded MT Bold" pitchFamily="34" charset="0"/>
              </a:rPr>
              <a:t>085342278391</a:t>
            </a:r>
            <a:r>
              <a:rPr lang="en-US" sz="1600" b="1" dirty="0">
                <a:solidFill>
                  <a:srgbClr val="FFFF00"/>
                </a:solidFill>
                <a:latin typeface="Arial Rounded MT Bold" pitchFamily="34" charset="0"/>
              </a:rPr>
              <a:t>	</a:t>
            </a:r>
          </a:p>
        </p:txBody>
      </p:sp>
      <p:sp>
        <p:nvSpPr>
          <p:cNvPr id="32773" name="Rectangle 8"/>
          <p:cNvSpPr>
            <a:spLocks noChangeArrowheads="1"/>
          </p:cNvSpPr>
          <p:nvPr/>
        </p:nvSpPr>
        <p:spPr bwMode="auto">
          <a:xfrm>
            <a:off x="428625" y="928688"/>
            <a:ext cx="3000375" cy="4429125"/>
          </a:xfrm>
          <a:prstGeom prst="rect">
            <a:avLst/>
          </a:prstGeom>
          <a:noFill/>
          <a:ln w="76200" cmpd="tri">
            <a:solidFill>
              <a:srgbClr val="FFFF00"/>
            </a:solidFill>
            <a:miter lim="800000"/>
            <a:headEnd/>
            <a:tailEnd/>
          </a:ln>
        </p:spPr>
        <p:txBody>
          <a:bodyPr wrap="none" anchor="ctr"/>
          <a:lstStyle/>
          <a:p>
            <a:endParaRPr lang="id-ID"/>
          </a:p>
        </p:txBody>
      </p:sp>
      <p:sp>
        <p:nvSpPr>
          <p:cNvPr id="8" name="Rectangle 7"/>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648" y="986985"/>
            <a:ext cx="2883725" cy="4323035"/>
          </a:xfrm>
          <a:prstGeom prst="rect">
            <a:avLst/>
          </a:prstGeom>
          <a:noFill/>
        </p:spPr>
      </p:pic>
    </p:spTree>
    <p:extLst>
      <p:ext uri="{BB962C8B-B14F-4D97-AF65-F5344CB8AC3E}">
        <p14:creationId xmlns:p14="http://schemas.microsoft.com/office/powerpoint/2010/main" val="2593981601"/>
      </p:ext>
    </p:extLst>
  </p:cSld>
  <p:clrMapOvr>
    <a:masterClrMapping/>
  </p:clrMapOvr>
  <p:transition spd="med">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779838" y="1052513"/>
            <a:ext cx="5832475" cy="338554"/>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NIP	: </a:t>
            </a:r>
            <a:r>
              <a:rPr lang="en-US" sz="1600" b="1" dirty="0" smtClean="0">
                <a:solidFill>
                  <a:srgbClr val="FFFF00"/>
                </a:solidFill>
                <a:latin typeface="Arial Rounded MT Bold" pitchFamily="34" charset="0"/>
              </a:rPr>
              <a:t>TAUFIK</a:t>
            </a:r>
            <a:r>
              <a:rPr lang="en-US" sz="1600" b="1" dirty="0" smtClean="0">
                <a:solidFill>
                  <a:srgbClr val="FFFF00"/>
                </a:solidFill>
                <a:latin typeface="Arial Rounded MT Bold" pitchFamily="34" charset="0"/>
              </a:rPr>
              <a:t>, </a:t>
            </a:r>
            <a:r>
              <a:rPr lang="en-US" sz="1600" b="1" dirty="0" err="1">
                <a:solidFill>
                  <a:srgbClr val="FFFF00"/>
                </a:solidFill>
                <a:latin typeface="Arial Rounded MT Bold" pitchFamily="34" charset="0"/>
              </a:rPr>
              <a:t>S.Pd</a:t>
            </a:r>
            <a:r>
              <a:rPr lang="en-US" sz="1600" b="1" dirty="0">
                <a:solidFill>
                  <a:srgbClr val="FFFF00"/>
                </a:solidFill>
                <a:latin typeface="Arial Rounded MT Bold" pitchFamily="34" charset="0"/>
              </a:rPr>
              <a:t>., </a:t>
            </a:r>
            <a:r>
              <a:rPr lang="en-US" sz="1600" b="1" dirty="0" err="1">
                <a:solidFill>
                  <a:srgbClr val="FFFF00"/>
                </a:solidFill>
                <a:latin typeface="Arial Rounded MT Bold" pitchFamily="34" charset="0"/>
              </a:rPr>
              <a:t>M.Or</a:t>
            </a:r>
            <a:r>
              <a:rPr lang="en-US" sz="1600" b="1" dirty="0">
                <a:solidFill>
                  <a:srgbClr val="FFFF00"/>
                </a:solidFill>
                <a:latin typeface="Arial Rounded MT Bold" pitchFamily="34" charset="0"/>
              </a:rPr>
              <a:t>	</a:t>
            </a:r>
          </a:p>
        </p:txBody>
      </p:sp>
      <p:sp>
        <p:nvSpPr>
          <p:cNvPr id="32771" name="Text Box 3"/>
          <p:cNvSpPr txBox="1">
            <a:spLocks noChangeArrowheads="1"/>
          </p:cNvSpPr>
          <p:nvPr/>
        </p:nvSpPr>
        <p:spPr bwMode="auto">
          <a:xfrm>
            <a:off x="3779838" y="1711325"/>
            <a:ext cx="5435600" cy="1446550"/>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BIDANG GUGUS PENJAMINAN MUTU</a:t>
            </a:r>
          </a:p>
          <a:p>
            <a:pPr eaLnBrk="0" hangingPunct="0">
              <a:spcBef>
                <a:spcPct val="50000"/>
              </a:spcBef>
              <a:tabLst>
                <a:tab pos="1344613" algn="l"/>
              </a:tabLst>
            </a:pPr>
            <a:r>
              <a:rPr lang="en-US" sz="1600" b="1" dirty="0">
                <a:solidFill>
                  <a:srgbClr val="FFFF00"/>
                </a:solidFill>
                <a:latin typeface="Arial Rounded MT Bold" pitchFamily="34" charset="0"/>
              </a:rPr>
              <a:t>	  JURUSAN </a:t>
            </a:r>
            <a:r>
              <a:rPr lang="en-US" sz="1600" b="1" dirty="0" smtClean="0">
                <a:solidFill>
                  <a:srgbClr val="FFFF00"/>
                </a:solidFill>
                <a:latin typeface="Arial Rounded MT Bold" pitchFamily="34" charset="0"/>
              </a:rPr>
              <a:t>PENDIDIKAN</a:t>
            </a:r>
          </a:p>
          <a:p>
            <a:pPr eaLnBrk="0" hangingPunct="0">
              <a:spcBef>
                <a:spcPct val="50000"/>
              </a:spcBef>
              <a:tabLst>
                <a:tab pos="1344613" algn="l"/>
              </a:tabLst>
            </a:pP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  </a:t>
            </a:r>
            <a:r>
              <a:rPr lang="en-US" sz="1600" b="1" dirty="0" smtClean="0">
                <a:solidFill>
                  <a:srgbClr val="FFFF00"/>
                </a:solidFill>
                <a:latin typeface="Arial Rounded MT Bold" pitchFamily="34" charset="0"/>
              </a:rPr>
              <a:t>KEPELATIHAN OLAHRAGA </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32772" name="Text Box 4"/>
          <p:cNvSpPr txBox="1">
            <a:spLocks noChangeArrowheads="1"/>
          </p:cNvSpPr>
          <p:nvPr/>
        </p:nvSpPr>
        <p:spPr bwMode="auto">
          <a:xfrm>
            <a:off x="3708400" y="2643188"/>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HP. </a:t>
            </a:r>
            <a:r>
              <a:rPr lang="en-US" sz="1600" b="1" dirty="0" smtClean="0">
                <a:solidFill>
                  <a:srgbClr val="FFFF00"/>
                </a:solidFill>
                <a:latin typeface="Arial Rounded MT Bold" pitchFamily="34" charset="0"/>
              </a:rPr>
              <a:t>085649770964</a:t>
            </a:r>
            <a:r>
              <a:rPr lang="en-US" sz="1600" b="1" dirty="0">
                <a:solidFill>
                  <a:srgbClr val="FFFF00"/>
                </a:solidFill>
                <a:latin typeface="Arial Rounded MT Bold" pitchFamily="34" charset="0"/>
              </a:rPr>
              <a:t>	</a:t>
            </a:r>
          </a:p>
        </p:txBody>
      </p:sp>
      <p:sp>
        <p:nvSpPr>
          <p:cNvPr id="32773" name="Rectangle 8"/>
          <p:cNvSpPr>
            <a:spLocks noChangeArrowheads="1"/>
          </p:cNvSpPr>
          <p:nvPr/>
        </p:nvSpPr>
        <p:spPr bwMode="auto">
          <a:xfrm>
            <a:off x="428625" y="928688"/>
            <a:ext cx="3000375" cy="4429125"/>
          </a:xfrm>
          <a:prstGeom prst="rect">
            <a:avLst/>
          </a:prstGeom>
          <a:noFill/>
          <a:ln w="76200" cmpd="tri">
            <a:solidFill>
              <a:srgbClr val="FFFF00"/>
            </a:solidFill>
            <a:miter lim="800000"/>
            <a:headEnd/>
            <a:tailEnd/>
          </a:ln>
        </p:spPr>
        <p:txBody>
          <a:bodyPr wrap="none" anchor="ctr"/>
          <a:lstStyle/>
          <a:p>
            <a:endParaRPr lang="id-ID"/>
          </a:p>
        </p:txBody>
      </p:sp>
      <p:sp>
        <p:nvSpPr>
          <p:cNvPr id="8" name="Rectangle 7"/>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9633" y="980727"/>
            <a:ext cx="2867715" cy="4335551"/>
          </a:xfrm>
          <a:prstGeom prst="rect">
            <a:avLst/>
          </a:prstGeom>
          <a:noFill/>
        </p:spPr>
      </p:pic>
    </p:spTree>
    <p:extLst>
      <p:ext uri="{BB962C8B-B14F-4D97-AF65-F5344CB8AC3E}">
        <p14:creationId xmlns:p14="http://schemas.microsoft.com/office/powerpoint/2010/main" val="931767114"/>
      </p:ext>
    </p:extLst>
  </p:cSld>
  <p:clrMapOvr>
    <a:masterClrMapping/>
  </p:clrMapOvr>
  <p:transition spd="med">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779838" y="1052513"/>
            <a:ext cx="5832475" cy="707886"/>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a:solidFill>
                  <a:srgbClr val="FFFF00"/>
                </a:solidFill>
                <a:latin typeface="Arial Rounded MT Bold" pitchFamily="34" charset="0"/>
              </a:rPr>
              <a:t>Nama / NIP	: </a:t>
            </a:r>
            <a:r>
              <a:rPr lang="en-US" sz="1600" b="1" dirty="0" err="1" smtClean="0">
                <a:solidFill>
                  <a:srgbClr val="FFFF00"/>
                </a:solidFill>
                <a:latin typeface="Arial Rounded MT Bold" pitchFamily="34" charset="0"/>
              </a:rPr>
              <a:t>Tika</a:t>
            </a:r>
            <a:r>
              <a:rPr lang="en-US" sz="1600" b="1" dirty="0" smtClean="0">
                <a:solidFill>
                  <a:srgbClr val="FFFF00"/>
                </a:solidFill>
                <a:latin typeface="Arial Rounded MT Bold" pitchFamily="34" charset="0"/>
              </a:rPr>
              <a:t> </a:t>
            </a:r>
            <a:r>
              <a:rPr lang="en-US" sz="1600" b="1" dirty="0" err="1" smtClean="0">
                <a:solidFill>
                  <a:srgbClr val="FFFF00"/>
                </a:solidFill>
                <a:latin typeface="Arial Rounded MT Bold" pitchFamily="34" charset="0"/>
              </a:rPr>
              <a:t>Dwitama</a:t>
            </a:r>
            <a:r>
              <a:rPr lang="en-US" sz="1600" b="1" dirty="0" smtClean="0">
                <a:solidFill>
                  <a:srgbClr val="FFFF00"/>
                </a:solidFill>
                <a:latin typeface="Arial Rounded MT Bold" pitchFamily="34" charset="0"/>
              </a:rPr>
              <a:t> </a:t>
            </a:r>
            <a:r>
              <a:rPr lang="en-US" sz="1600" dirty="0" smtClean="0">
                <a:solidFill>
                  <a:srgbClr val="FFFF00"/>
                </a:solidFill>
                <a:latin typeface="Arial Black" panose="020B0A04020102020204" pitchFamily="34" charset="0"/>
              </a:rPr>
              <a:t>S.K.M</a:t>
            </a:r>
            <a:r>
              <a:rPr lang="en-US" sz="1600" dirty="0">
                <a:solidFill>
                  <a:srgbClr val="FFFF00"/>
                </a:solidFill>
                <a:latin typeface="Arial Black" panose="020B0A04020102020204" pitchFamily="34" charset="0"/>
              </a:rPr>
              <a:t>., </a:t>
            </a:r>
            <a:r>
              <a:rPr lang="en-US" sz="1600" dirty="0" err="1">
                <a:solidFill>
                  <a:srgbClr val="FFFF00"/>
                </a:solidFill>
                <a:latin typeface="Arial Black" panose="020B0A04020102020204" pitchFamily="34" charset="0"/>
              </a:rPr>
              <a:t>M.Epid</a:t>
            </a:r>
            <a:endParaRPr lang="en-US" sz="1600" b="1" dirty="0">
              <a:solidFill>
                <a:srgbClr val="FFFF00"/>
              </a:solidFill>
              <a:latin typeface="Arial Black" panose="020B0A04020102020204"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9" name="Text Box 3"/>
          <p:cNvSpPr txBox="1">
            <a:spLocks noChangeArrowheads="1"/>
          </p:cNvSpPr>
          <p:nvPr/>
        </p:nvSpPr>
        <p:spPr bwMode="auto">
          <a:xfrm>
            <a:off x="3779838" y="1711325"/>
            <a:ext cx="5435600" cy="1446550"/>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Jabatan</a:t>
            </a:r>
            <a:r>
              <a:rPr lang="en-US" sz="1600" b="1" dirty="0">
                <a:solidFill>
                  <a:srgbClr val="FFFF00"/>
                </a:solidFill>
                <a:latin typeface="Arial Rounded MT Bold" pitchFamily="34" charset="0"/>
              </a:rPr>
              <a:t>	: </a:t>
            </a:r>
            <a:r>
              <a:rPr lang="id-ID" sz="1600" b="1" dirty="0" smtClean="0">
                <a:solidFill>
                  <a:srgbClr val="FFFF00"/>
                </a:solidFill>
                <a:latin typeface="Arial Rounded MT Bold" pitchFamily="34" charset="0"/>
              </a:rPr>
              <a:t>BIDANG GUGUS PENJAMINAN</a:t>
            </a:r>
          </a:p>
          <a:p>
            <a:pPr eaLnBrk="0" hangingPunct="0">
              <a:spcBef>
                <a:spcPct val="50000"/>
              </a:spcBef>
              <a:tabLst>
                <a:tab pos="1344613" algn="l"/>
              </a:tabLst>
            </a:pPr>
            <a:r>
              <a:rPr lang="id-ID" sz="1600" b="1" dirty="0" smtClean="0">
                <a:solidFill>
                  <a:srgbClr val="FFFF00"/>
                </a:solidFill>
                <a:latin typeface="Arial Rounded MT Bold" pitchFamily="34" charset="0"/>
              </a:rPr>
              <a:t>	   </a:t>
            </a:r>
            <a:r>
              <a:rPr lang="id-ID" sz="1600" b="1" dirty="0" smtClean="0">
                <a:solidFill>
                  <a:srgbClr val="FFFF00"/>
                </a:solidFill>
                <a:latin typeface="Arial Rounded MT Bold" pitchFamily="34" charset="0"/>
              </a:rPr>
              <a:t>MUTU </a:t>
            </a:r>
            <a:r>
              <a:rPr lang="id-ID" sz="1600" b="1" dirty="0" smtClean="0">
                <a:solidFill>
                  <a:srgbClr val="FFFF00"/>
                </a:solidFill>
                <a:latin typeface="Arial Rounded MT Bold" pitchFamily="34" charset="0"/>
              </a:rPr>
              <a:t>JURUSAN </a:t>
            </a:r>
            <a:r>
              <a:rPr lang="en-US" sz="1600" b="1" dirty="0" smtClean="0">
                <a:solidFill>
                  <a:srgbClr val="FFFF00"/>
                </a:solidFill>
                <a:latin typeface="Arial Rounded MT Bold" pitchFamily="34" charset="0"/>
              </a:rPr>
              <a:t>KESEHATAN</a:t>
            </a:r>
          </a:p>
          <a:p>
            <a:pPr eaLnBrk="0" hangingPunct="0">
              <a:spcBef>
                <a:spcPct val="50000"/>
              </a:spcBef>
              <a:tabLst>
                <a:tab pos="1344613" algn="l"/>
              </a:tabLst>
            </a:pP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   </a:t>
            </a:r>
            <a:r>
              <a:rPr lang="en-US" sz="1600" b="1" dirty="0" smtClean="0">
                <a:solidFill>
                  <a:srgbClr val="FFFF00"/>
                </a:solidFill>
                <a:latin typeface="Arial Rounded MT Bold" pitchFamily="34" charset="0"/>
              </a:rPr>
              <a:t>MASYARAKAT</a:t>
            </a:r>
            <a:endParaRPr lang="en-US" sz="1600" b="1" dirty="0">
              <a:solidFill>
                <a:srgbClr val="FFFF00"/>
              </a:solidFill>
              <a:latin typeface="Arial Rounded MT Bold" pitchFamily="34" charset="0"/>
            </a:endParaRPr>
          </a:p>
          <a:p>
            <a:pPr eaLnBrk="0" hangingPunct="0">
              <a:spcBef>
                <a:spcPct val="50000"/>
              </a:spcBef>
              <a:tabLst>
                <a:tab pos="1344613" algn="l"/>
              </a:tabLst>
            </a:pPr>
            <a:r>
              <a:rPr lang="en-US" sz="1600" b="1" dirty="0">
                <a:solidFill>
                  <a:srgbClr val="FFFF00"/>
                </a:solidFill>
                <a:latin typeface="Arial Rounded MT Bold" pitchFamily="34" charset="0"/>
              </a:rPr>
              <a:t>	</a:t>
            </a:r>
          </a:p>
        </p:txBody>
      </p:sp>
      <p:sp>
        <p:nvSpPr>
          <p:cNvPr id="10" name="Text Box 4"/>
          <p:cNvSpPr txBox="1">
            <a:spLocks noChangeArrowheads="1"/>
          </p:cNvSpPr>
          <p:nvPr/>
        </p:nvSpPr>
        <p:spPr bwMode="auto">
          <a:xfrm>
            <a:off x="3708400" y="2855838"/>
            <a:ext cx="5435600" cy="1077218"/>
          </a:xfrm>
          <a:prstGeom prst="rect">
            <a:avLst/>
          </a:prstGeom>
          <a:noFill/>
          <a:ln w="9525">
            <a:noFill/>
            <a:miter lim="800000"/>
            <a:headEnd/>
            <a:tailEnd/>
          </a:ln>
        </p:spPr>
        <p:txBody>
          <a:bodyPr>
            <a:spAutoFit/>
          </a:bodyPr>
          <a:lstStyle/>
          <a:p>
            <a:pPr eaLnBrk="0" hangingPunct="0">
              <a:spcBef>
                <a:spcPct val="50000"/>
              </a:spcBef>
              <a:tabLst>
                <a:tab pos="1344613" algn="l"/>
              </a:tabLst>
            </a:pPr>
            <a:r>
              <a:rPr lang="en-US" sz="1600" b="1" dirty="0" err="1">
                <a:solidFill>
                  <a:srgbClr val="FFFF00"/>
                </a:solidFill>
                <a:latin typeface="Arial Rounded MT Bold" pitchFamily="34" charset="0"/>
              </a:rPr>
              <a:t>Alamat</a:t>
            </a:r>
            <a:r>
              <a:rPr lang="en-US" sz="1600" b="1" dirty="0">
                <a:solidFill>
                  <a:srgbClr val="FFFF00"/>
                </a:solidFill>
                <a:latin typeface="Arial Rounded MT Bold" pitchFamily="34" charset="0"/>
              </a:rPr>
              <a:t>	</a:t>
            </a:r>
            <a:r>
              <a:rPr lang="en-US" sz="1600" b="1" dirty="0" smtClean="0">
                <a:solidFill>
                  <a:srgbClr val="FFFF00"/>
                </a:solidFill>
                <a:latin typeface="Arial Rounded MT Bold" pitchFamily="34" charset="0"/>
              </a:rPr>
              <a:t>:</a:t>
            </a:r>
          </a:p>
          <a:p>
            <a:pPr eaLnBrk="0" hangingPunct="0">
              <a:spcBef>
                <a:spcPct val="50000"/>
              </a:spcBef>
              <a:tabLst>
                <a:tab pos="1344613" algn="l"/>
              </a:tabLst>
            </a:pPr>
            <a:r>
              <a:rPr lang="en-US" sz="1600" b="1" dirty="0" smtClean="0">
                <a:solidFill>
                  <a:srgbClr val="FFFF00"/>
                </a:solidFill>
                <a:latin typeface="Arial Rounded MT Bold" pitchFamily="34" charset="0"/>
              </a:rPr>
              <a:t>	   </a:t>
            </a:r>
            <a:r>
              <a:rPr lang="id-ID" sz="1600" b="1" dirty="0" smtClean="0">
                <a:solidFill>
                  <a:srgbClr val="FFFF00"/>
                </a:solidFill>
                <a:latin typeface="Arial Rounded MT Bold" pitchFamily="34" charset="0"/>
              </a:rPr>
              <a:t>Telp. </a:t>
            </a:r>
            <a:r>
              <a:rPr lang="en-US" sz="1600" b="1" dirty="0" smtClean="0">
                <a:solidFill>
                  <a:srgbClr val="FFFF00"/>
                </a:solidFill>
                <a:latin typeface="Arial Rounded MT Bold" pitchFamily="34" charset="0"/>
              </a:rPr>
              <a:t>085730378303</a:t>
            </a:r>
            <a:endParaRPr lang="id-ID" sz="1600" b="1" dirty="0" smtClean="0">
              <a:solidFill>
                <a:srgbClr val="FFFF00"/>
              </a:solidFill>
              <a:latin typeface="Arial Rounded MT Bold" pitchFamily="34" charset="0"/>
            </a:endParaRPr>
          </a:p>
          <a:p>
            <a:pPr eaLnBrk="0" hangingPunct="0">
              <a:spcBef>
                <a:spcPct val="50000"/>
              </a:spcBef>
              <a:tabLst>
                <a:tab pos="1344613" algn="l"/>
              </a:tabLst>
            </a:pPr>
            <a:r>
              <a:rPr lang="id-ID" sz="1600" b="1" dirty="0">
                <a:solidFill>
                  <a:srgbClr val="FFFF00"/>
                </a:solidFill>
                <a:latin typeface="Arial Rounded MT Bold" pitchFamily="34" charset="0"/>
              </a:rPr>
              <a:t>	</a:t>
            </a:r>
            <a:r>
              <a:rPr lang="en-US" sz="1600" b="1" dirty="0">
                <a:solidFill>
                  <a:srgbClr val="FFFF00"/>
                </a:solidFill>
                <a:latin typeface="Arial Rounded MT Bold" pitchFamily="34" charset="0"/>
              </a:rPr>
              <a:t>	</a:t>
            </a:r>
          </a:p>
        </p:txBody>
      </p:sp>
      <p:sp>
        <p:nvSpPr>
          <p:cNvPr id="11" name="Rectangle 8"/>
          <p:cNvSpPr>
            <a:spLocks noChangeArrowheads="1"/>
          </p:cNvSpPr>
          <p:nvPr/>
        </p:nvSpPr>
        <p:spPr bwMode="auto">
          <a:xfrm>
            <a:off x="428625" y="928688"/>
            <a:ext cx="3000375" cy="4429125"/>
          </a:xfrm>
          <a:prstGeom prst="rect">
            <a:avLst/>
          </a:prstGeom>
          <a:noFill/>
          <a:ln w="76200" cmpd="tri">
            <a:solidFill>
              <a:srgbClr val="FFFF00"/>
            </a:solidFill>
            <a:miter lim="800000"/>
            <a:headEnd/>
            <a:tailEnd/>
          </a:ln>
        </p:spPr>
        <p:txBody>
          <a:bodyPr wrap="none" anchor="ctr"/>
          <a:lstStyle/>
          <a:p>
            <a:endParaRPr lang="id-ID"/>
          </a:p>
        </p:txBody>
      </p:sp>
      <p:sp>
        <p:nvSpPr>
          <p:cNvPr id="12" name="Rectangle 11"/>
          <p:cNvSpPr/>
          <p:nvPr/>
        </p:nvSpPr>
        <p:spPr>
          <a:xfrm>
            <a:off x="0" y="5618165"/>
            <a:ext cx="9144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FAKULTAS ILMU KEOLAHRAGAAN</a:t>
            </a:r>
          </a:p>
          <a:p>
            <a:pPr algn="ctr">
              <a:defRPr/>
            </a:pPr>
            <a:r>
              <a:rPr lang="id-ID"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UNIVERSITAS NEGERI MALANG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93" y="980728"/>
            <a:ext cx="2885816" cy="4328251"/>
          </a:xfrm>
          <a:prstGeom prst="rect">
            <a:avLst/>
          </a:prstGeom>
        </p:spPr>
      </p:pic>
    </p:spTree>
    <p:extLst>
      <p:ext uri="{BB962C8B-B14F-4D97-AF65-F5344CB8AC3E}">
        <p14:creationId xmlns:p14="http://schemas.microsoft.com/office/powerpoint/2010/main" val="3462329072"/>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87824" y="476672"/>
            <a:ext cx="3978696" cy="72008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sz="2400" b="1" dirty="0" smtClean="0">
                <a:solidFill>
                  <a:schemeClr val="bg1"/>
                </a:solidFill>
                <a:latin typeface="Bell MT" panose="02020503060305020303" pitchFamily="18" charset="0"/>
              </a:rPr>
              <a:t>VISI, MISI &amp; TUJUAN</a:t>
            </a:r>
            <a:endParaRPr lang="id-ID" sz="2400" b="1" dirty="0">
              <a:solidFill>
                <a:schemeClr val="bg1"/>
              </a:solidFill>
              <a:latin typeface="Bell MT" panose="02020503060305020303" pitchFamily="18" charset="0"/>
            </a:endParaRPr>
          </a:p>
        </p:txBody>
      </p:sp>
      <p:sp>
        <p:nvSpPr>
          <p:cNvPr id="5" name="Rectangle 4"/>
          <p:cNvSpPr/>
          <p:nvPr/>
        </p:nvSpPr>
        <p:spPr>
          <a:xfrm>
            <a:off x="1835696" y="2924944"/>
            <a:ext cx="6327576" cy="24482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d-ID" sz="2000" dirty="0" smtClean="0">
                <a:latin typeface="Bell MT" panose="02020503060305020303" pitchFamily="18" charset="0"/>
              </a:rPr>
              <a:t>	Menjadi </a:t>
            </a:r>
            <a:r>
              <a:rPr lang="id-ID" sz="2000" dirty="0">
                <a:latin typeface="Bell MT" panose="02020503060305020303" pitchFamily="18" charset="0"/>
              </a:rPr>
              <a:t>fakultas yang unggul dan menjadi rujukan dalam penyelenggaraan tri dharma perguruan tinggi dalam pengembangan ilmu pengetahuan dan teknologi dalam bidang pendidikan, keolahragaan, dan kesehatan.</a:t>
            </a:r>
          </a:p>
        </p:txBody>
      </p:sp>
      <p:sp>
        <p:nvSpPr>
          <p:cNvPr id="6" name="Striped Right Arrow 5"/>
          <p:cNvSpPr/>
          <p:nvPr/>
        </p:nvSpPr>
        <p:spPr>
          <a:xfrm>
            <a:off x="899592" y="1556792"/>
            <a:ext cx="1368152" cy="1152128"/>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000" dirty="0" smtClean="0">
                <a:latin typeface="Bell MT" panose="02020503060305020303" pitchFamily="18" charset="0"/>
              </a:rPr>
              <a:t>Visi </a:t>
            </a:r>
            <a:endParaRPr lang="id-ID" sz="2000" dirty="0">
              <a:latin typeface="Bell MT" panose="02020503060305020303"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Grp="1" noChangeArrowheads="1"/>
          </p:cNvSpPr>
          <p:nvPr>
            <p:ph type="body" idx="1"/>
          </p:nvPr>
        </p:nvSpPr>
        <p:spPr bwMode="auto">
          <a:xfrm>
            <a:off x="467544" y="1437158"/>
            <a:ext cx="8352928" cy="5232202"/>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id-ID" altLang="id-ID" sz="1400" b="0" i="0" u="none" strike="noStrike" cap="none" normalizeH="0" baseline="0" dirty="0" smtClean="0">
              <a:ln>
                <a:noFill/>
              </a:ln>
              <a:solidFill>
                <a:schemeClr val="bg1"/>
              </a:solidFill>
              <a:effectLst/>
              <a:latin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2000" b="0" i="0" u="none" strike="noStrike" cap="none" normalizeH="0" baseline="0" dirty="0" smtClean="0">
                <a:ln>
                  <a:noFill/>
                </a:ln>
                <a:solidFill>
                  <a:schemeClr val="bg1"/>
                </a:solidFill>
                <a:effectLst/>
                <a:latin typeface="Bell MT" panose="02020503060305020303" pitchFamily="18" charset="0"/>
              </a:rPr>
              <a:t>Menyelenggarakan kegiatan pendidikan dan pembelajaran bidang pendidikan jasmani, ilmu keolahragaan, pendidikan kepelatihan olahraga, dan kesehatan masyarakat, yang berpusat pada peserta didik dengan menggunakan pendekatan pembelajaran yang efektif dan mengoptimalkan pemanfaatan teknologi.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2000" b="0" i="0" u="none" strike="noStrike" cap="none" normalizeH="0" baseline="0" dirty="0" smtClean="0">
                <a:ln>
                  <a:noFill/>
                </a:ln>
                <a:solidFill>
                  <a:schemeClr val="bg1"/>
                </a:solidFill>
                <a:effectLst/>
                <a:latin typeface="Bell MT" panose="02020503060305020303" pitchFamily="18" charset="0"/>
              </a:rPr>
              <a:t>Menyelenggarakan penelitian bidang pendidikan jasmani, ilmu keolahragaan, pendidikan kepelatihan olahraga, dan kesehatan masyarakat, yang temuannya bermanfaat bagi pengembangan ilmu dan kesejahteraan masyarakat.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2000" b="0" i="0" u="none" strike="noStrike" cap="none" normalizeH="0" baseline="0" dirty="0" smtClean="0">
                <a:ln>
                  <a:noFill/>
                </a:ln>
                <a:solidFill>
                  <a:schemeClr val="bg1"/>
                </a:solidFill>
                <a:effectLst/>
                <a:latin typeface="Bell MT" panose="02020503060305020303" pitchFamily="18" charset="0"/>
              </a:rPr>
              <a:t>Menyelenggarakan pengabdian kepada masyarakat yang berorientasi pada pemberdayaan masyarakat melalui penerapan bidang pendidikan jasmani, ilmu keolahragaan, pendidikan kepelatihan olahraga, dan kesehatan masyarakat.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2000" b="0" i="0" u="none" strike="noStrike" cap="none" normalizeH="0" baseline="0" dirty="0" smtClean="0">
                <a:ln>
                  <a:noFill/>
                </a:ln>
                <a:solidFill>
                  <a:schemeClr val="bg1"/>
                </a:solidFill>
                <a:effectLst/>
                <a:latin typeface="Bell MT" panose="02020503060305020303" pitchFamily="18" charset="0"/>
              </a:rPr>
              <a:t>Menyelenggarakan tata pamong tingkat fakultas yang otonom, akuntabel, transparan, dan tanggung jawab yang menjamin peningkatan kualitas berkelanjutan </a:t>
            </a:r>
          </a:p>
        </p:txBody>
      </p:sp>
      <p:sp>
        <p:nvSpPr>
          <p:cNvPr id="15" name="Striped Right Arrow 14"/>
          <p:cNvSpPr/>
          <p:nvPr/>
        </p:nvSpPr>
        <p:spPr>
          <a:xfrm>
            <a:off x="467544" y="188640"/>
            <a:ext cx="1368152" cy="1152128"/>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000" dirty="0" smtClean="0">
                <a:latin typeface="Bell MT" panose="02020503060305020303" pitchFamily="18" charset="0"/>
              </a:rPr>
              <a:t>Misi </a:t>
            </a:r>
            <a:endParaRPr lang="id-ID" sz="2000" dirty="0">
              <a:latin typeface="Bell MT" panose="02020503060305020303"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body" idx="1"/>
          </p:nvPr>
        </p:nvSpPr>
        <p:spPr bwMode="auto">
          <a:xfrm>
            <a:off x="395536" y="2060848"/>
            <a:ext cx="8496944" cy="4293483"/>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285750" indent="-285750" algn="just">
              <a:buFont typeface="Wingdings" panose="05000000000000000000" pitchFamily="2" charset="2"/>
              <a:buChar char="ü"/>
            </a:pPr>
            <a:r>
              <a:rPr lang="id-ID" sz="2000" dirty="0">
                <a:solidFill>
                  <a:schemeClr val="bg1"/>
                </a:solidFill>
                <a:latin typeface="Bell MT" panose="02020503060305020303" pitchFamily="18" charset="0"/>
              </a:rPr>
              <a:t>Menghasilkan lulusan yang cerdas, religius, berakhlak mulia, mandiri, dan mampu berkembang secara profesional di bidang pendidikan jasmani, ilmu keolahragaan, pendidikan kepelatihan olahraga, dan kesehatan masyarakat.</a:t>
            </a:r>
          </a:p>
          <a:p>
            <a:pPr marL="285750" indent="-285750" algn="just">
              <a:buFont typeface="Wingdings" panose="05000000000000000000" pitchFamily="2" charset="2"/>
              <a:buChar char="ü"/>
            </a:pPr>
            <a:r>
              <a:rPr lang="id-ID" sz="2000" dirty="0">
                <a:solidFill>
                  <a:schemeClr val="bg1"/>
                </a:solidFill>
                <a:latin typeface="Bell MT" panose="02020503060305020303" pitchFamily="18" charset="0"/>
              </a:rPr>
              <a:t>Menghasilkan karya ilmiah dan karya kreatif yang unggul dan menjadi rujukan dalam bidang pendidikan jasmani, ilmu keolahragaan, pendidikan kepelatihan olahraga, dan kesehatan masyarakat.</a:t>
            </a:r>
          </a:p>
          <a:p>
            <a:pPr marL="285750" indent="-285750" algn="just">
              <a:buFont typeface="Wingdings" panose="05000000000000000000" pitchFamily="2" charset="2"/>
              <a:buChar char="ü"/>
            </a:pPr>
            <a:r>
              <a:rPr lang="id-ID" sz="2000" dirty="0">
                <a:solidFill>
                  <a:schemeClr val="bg1"/>
                </a:solidFill>
                <a:latin typeface="Bell MT" panose="02020503060305020303" pitchFamily="18" charset="0"/>
              </a:rPr>
              <a:t>Menghasilkan karya pengabdian kepada masyarakat melalui penerapan ilmu di bidang pendidikan jasmani, ilmu keolahragaan, pendidikan kepelatihan olahraga, dan kesehatan masyarakat, untuk mewujudkan masyarakat yang mandiri, produktif, dan sejahtera.</a:t>
            </a:r>
          </a:p>
          <a:p>
            <a:pPr marL="285750" indent="-285750" algn="just">
              <a:buFont typeface="Wingdings" panose="05000000000000000000" pitchFamily="2" charset="2"/>
              <a:buChar char="ü"/>
            </a:pPr>
            <a:r>
              <a:rPr lang="id-ID" sz="2000" dirty="0">
                <a:solidFill>
                  <a:schemeClr val="bg1"/>
                </a:solidFill>
                <a:latin typeface="Bell MT" panose="02020503060305020303" pitchFamily="18" charset="0"/>
              </a:rPr>
              <a:t>Menghasilkan kinerja fakultas yang efektif dan efisien untuk menjamin pertumbuhan kualitas pelaksanaan tri dharma perguruan tinggi yang berkelanjutan.</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id-ID" altLang="id-ID" sz="1400" b="0" i="0" u="none" strike="noStrike" cap="none" normalizeH="0" baseline="0" dirty="0" smtClean="0">
              <a:ln>
                <a:noFill/>
              </a:ln>
              <a:solidFill>
                <a:schemeClr val="bg1"/>
              </a:solidFill>
              <a:effectLst/>
              <a:latin typeface="Arial" panose="020B0604020202020204" pitchFamily="34" charset="0"/>
            </a:endParaRPr>
          </a:p>
        </p:txBody>
      </p:sp>
      <p:sp>
        <p:nvSpPr>
          <p:cNvPr id="5" name="Striped Right Arrow 4"/>
          <p:cNvSpPr/>
          <p:nvPr/>
        </p:nvSpPr>
        <p:spPr>
          <a:xfrm>
            <a:off x="467544" y="764704"/>
            <a:ext cx="1512168" cy="1152128"/>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000" dirty="0" smtClean="0">
                <a:latin typeface="Bell MT" panose="02020503060305020303" pitchFamily="18" charset="0"/>
              </a:rPr>
              <a:t>Tujuan</a:t>
            </a:r>
            <a:endParaRPr lang="id-ID" sz="2000" dirty="0">
              <a:latin typeface="Bell MT" panose="02020503060305020303" pitchFamily="18" charset="0"/>
            </a:endParaRPr>
          </a:p>
        </p:txBody>
      </p:sp>
    </p:spTree>
    <p:extLst>
      <p:ext uri="{BB962C8B-B14F-4D97-AF65-F5344CB8AC3E}">
        <p14:creationId xmlns:p14="http://schemas.microsoft.com/office/powerpoint/2010/main" val="1623921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triped Right Arrow 105"/>
          <p:cNvSpPr/>
          <p:nvPr/>
        </p:nvSpPr>
        <p:spPr>
          <a:xfrm>
            <a:off x="179512" y="-99392"/>
            <a:ext cx="3973412" cy="999196"/>
          </a:xfrm>
          <a:prstGeom prst="strip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sz="2000" b="1" dirty="0" smtClean="0">
                <a:solidFill>
                  <a:schemeClr val="bg1"/>
                </a:solidFill>
                <a:latin typeface="Bell MT" panose="02020503060305020303" pitchFamily="18" charset="0"/>
              </a:rPr>
              <a:t>STRUKTUR ORGANISASI</a:t>
            </a:r>
            <a:endParaRPr lang="id-ID" sz="2000" b="1" dirty="0">
              <a:solidFill>
                <a:schemeClr val="bg1"/>
              </a:solidFill>
              <a:latin typeface="Bell MT" panose="020205030603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9803"/>
            <a:ext cx="9153654" cy="58799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960421" y="3861526"/>
            <a:ext cx="7020272" cy="2879842"/>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id-ID" sz="1600" dirty="0" smtClean="0">
                <a:latin typeface="Bell MT" panose="02020503060305020303" pitchFamily="18" charset="0"/>
              </a:rPr>
              <a:t>Jumlah pelaksana administrasi di Fakultas Ilmu Keolahragaan sebanyak 35 orang dengan rincian:</a:t>
            </a:r>
          </a:p>
          <a:p>
            <a:pPr algn="just">
              <a:buFont typeface="Wingdings" panose="05000000000000000000" pitchFamily="2" charset="2"/>
              <a:buChar char="ü"/>
            </a:pPr>
            <a:r>
              <a:rPr lang="id-ID" sz="1600" dirty="0" smtClean="0">
                <a:latin typeface="Bell MT" panose="02020503060305020303" pitchFamily="18" charset="0"/>
              </a:rPr>
              <a:t>Umum : 6 orang PNS , 10 orang Non PNS</a:t>
            </a:r>
          </a:p>
          <a:p>
            <a:pPr algn="just">
              <a:buFont typeface="Wingdings" panose="05000000000000000000" pitchFamily="2" charset="2"/>
              <a:buChar char="ü"/>
            </a:pPr>
            <a:r>
              <a:rPr lang="id-ID" sz="1600" dirty="0" smtClean="0">
                <a:latin typeface="Bell MT" panose="02020503060305020303" pitchFamily="18" charset="0"/>
              </a:rPr>
              <a:t>Akademik dan Kemahasiswaan : 11 orang PNS, 4 orang Non PNS</a:t>
            </a:r>
          </a:p>
          <a:p>
            <a:pPr algn="just">
              <a:buFont typeface="Wingdings" panose="05000000000000000000" pitchFamily="2" charset="2"/>
              <a:buChar char="ü"/>
            </a:pPr>
            <a:r>
              <a:rPr lang="id-ID" sz="1600" dirty="0" smtClean="0">
                <a:latin typeface="Bell MT" panose="02020503060305020303" pitchFamily="18" charset="0"/>
              </a:rPr>
              <a:t>Tata Usaha ; 1 orang PNS</a:t>
            </a:r>
          </a:p>
          <a:p>
            <a:pPr algn="just">
              <a:buFont typeface="Wingdings" panose="05000000000000000000" pitchFamily="2" charset="2"/>
              <a:buChar char="ü"/>
            </a:pPr>
            <a:r>
              <a:rPr lang="id-ID" sz="1600" dirty="0" smtClean="0">
                <a:latin typeface="Bell MT" panose="02020503060305020303" pitchFamily="18" charset="0"/>
              </a:rPr>
              <a:t>IND : 1 orang</a:t>
            </a:r>
          </a:p>
          <a:p>
            <a:pPr algn="just">
              <a:buFont typeface="Wingdings" panose="05000000000000000000" pitchFamily="2" charset="2"/>
              <a:buChar char="ü"/>
            </a:pPr>
            <a:r>
              <a:rPr lang="id-ID" sz="1600" dirty="0" smtClean="0">
                <a:latin typeface="Bell MT" panose="02020503060305020303" pitchFamily="18" charset="0"/>
              </a:rPr>
              <a:t>KSDP : 1 orang</a:t>
            </a:r>
          </a:p>
          <a:p>
            <a:pPr algn="just">
              <a:buFont typeface="Wingdings" panose="05000000000000000000" pitchFamily="2" charset="2"/>
              <a:buChar char="ü"/>
            </a:pPr>
            <a:r>
              <a:rPr lang="id-ID" sz="1600" dirty="0" smtClean="0">
                <a:latin typeface="Bell MT" panose="02020503060305020303" pitchFamily="18" charset="0"/>
              </a:rPr>
              <a:t>TM ; 1 orang</a:t>
            </a:r>
          </a:p>
          <a:p>
            <a:pPr algn="just">
              <a:buFont typeface="Wingdings" panose="05000000000000000000" pitchFamily="2" charset="2"/>
              <a:buChar char="ü"/>
            </a:pPr>
            <a:r>
              <a:rPr lang="id-ID" sz="1600" dirty="0" smtClean="0">
                <a:latin typeface="Bell MT" panose="02020503060305020303" pitchFamily="18" charset="0"/>
              </a:rPr>
              <a:t>TEP ; 1 orang</a:t>
            </a:r>
            <a:endParaRPr lang="en-US" sz="1600" dirty="0" smtClean="0">
              <a:latin typeface="Bell MT" panose="02020503060305020303" pitchFamily="18" charset="0"/>
            </a:endParaRPr>
          </a:p>
        </p:txBody>
      </p:sp>
      <p:sp>
        <p:nvSpPr>
          <p:cNvPr id="3" name="Rounded Rectangle 2"/>
          <p:cNvSpPr/>
          <p:nvPr/>
        </p:nvSpPr>
        <p:spPr>
          <a:xfrm>
            <a:off x="1331640" y="44624"/>
            <a:ext cx="6912768" cy="5040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sz="2000" b="1" dirty="0" smtClean="0">
                <a:solidFill>
                  <a:schemeClr val="bg1"/>
                </a:solidFill>
                <a:latin typeface="Bell MT" panose="02020503060305020303" pitchFamily="18" charset="0"/>
              </a:rPr>
              <a:t>DOSEN, MAHASISWA &amp; TENAGA ADMINISTR</a:t>
            </a:r>
            <a:r>
              <a:rPr lang="id-ID" sz="2400" b="1" dirty="0" smtClean="0">
                <a:solidFill>
                  <a:schemeClr val="bg1"/>
                </a:solidFill>
                <a:latin typeface="Bell MT" panose="02020503060305020303" pitchFamily="18" charset="0"/>
              </a:rPr>
              <a:t>ASI</a:t>
            </a:r>
            <a:endParaRPr lang="id-ID" sz="2400" b="1" dirty="0">
              <a:solidFill>
                <a:schemeClr val="bg1"/>
              </a:solidFill>
              <a:latin typeface="Bell MT" panose="02020503060305020303" pitchFamily="18" charset="0"/>
            </a:endParaRPr>
          </a:p>
        </p:txBody>
      </p:sp>
      <p:sp>
        <p:nvSpPr>
          <p:cNvPr id="4" name="Striped Right Arrow 3"/>
          <p:cNvSpPr/>
          <p:nvPr/>
        </p:nvSpPr>
        <p:spPr>
          <a:xfrm>
            <a:off x="179512" y="764704"/>
            <a:ext cx="1224136" cy="677271"/>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000" dirty="0" smtClean="0">
                <a:latin typeface="Bell MT" panose="02020503060305020303" pitchFamily="18" charset="0"/>
              </a:rPr>
              <a:t>Dosen  </a:t>
            </a:r>
            <a:endParaRPr lang="id-ID" sz="2000" dirty="0">
              <a:latin typeface="Bell MT" panose="02020503060305020303" pitchFamily="18" charset="0"/>
            </a:endParaRPr>
          </a:p>
        </p:txBody>
      </p:sp>
      <p:sp>
        <p:nvSpPr>
          <p:cNvPr id="5" name="Striped Right Arrow 4"/>
          <p:cNvSpPr/>
          <p:nvPr/>
        </p:nvSpPr>
        <p:spPr>
          <a:xfrm>
            <a:off x="35496" y="3861048"/>
            <a:ext cx="1924925" cy="951640"/>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000" dirty="0" smtClean="0">
                <a:latin typeface="Bell MT" panose="02020503060305020303" pitchFamily="18" charset="0"/>
              </a:rPr>
              <a:t>Tenaga Administrasi </a:t>
            </a:r>
            <a:endParaRPr lang="id-ID" sz="2000" dirty="0">
              <a:latin typeface="Bell MT" panose="02020503060305020303" pitchFamily="18" charset="0"/>
            </a:endParaRPr>
          </a:p>
        </p:txBody>
      </p:sp>
      <p:sp>
        <p:nvSpPr>
          <p:cNvPr id="6" name="Striped Right Arrow 5"/>
          <p:cNvSpPr/>
          <p:nvPr/>
        </p:nvSpPr>
        <p:spPr>
          <a:xfrm>
            <a:off x="163688" y="2492896"/>
            <a:ext cx="1744016" cy="648073"/>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000" dirty="0" smtClean="0">
                <a:latin typeface="Bell MT" panose="02020503060305020303" pitchFamily="18" charset="0"/>
              </a:rPr>
              <a:t>Mahasiswa  </a:t>
            </a:r>
            <a:endParaRPr lang="id-ID" sz="2000" dirty="0">
              <a:latin typeface="Bell MT" panose="02020503060305020303" pitchFamily="18" charset="0"/>
            </a:endParaRPr>
          </a:p>
        </p:txBody>
      </p:sp>
      <p:sp>
        <p:nvSpPr>
          <p:cNvPr id="2" name="Rectangle 1"/>
          <p:cNvSpPr/>
          <p:nvPr/>
        </p:nvSpPr>
        <p:spPr>
          <a:xfrm>
            <a:off x="1547664" y="620688"/>
            <a:ext cx="7236296" cy="14700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d-ID" sz="1600" dirty="0" smtClean="0">
                <a:solidFill>
                  <a:schemeClr val="bg1"/>
                </a:solidFill>
                <a:latin typeface="Bell MT" panose="02020503060305020303" pitchFamily="18" charset="0"/>
              </a:rPr>
              <a:t>Jumlah dosen Fakultas Ilmu Keolahragaan terdiri dari 59 orang dengan rincian: </a:t>
            </a:r>
          </a:p>
          <a:p>
            <a:pPr marL="342900" indent="-342900" algn="just">
              <a:buFont typeface="Wingdings" panose="05000000000000000000" pitchFamily="2" charset="2"/>
              <a:buChar char="ü"/>
            </a:pPr>
            <a:r>
              <a:rPr lang="id-ID" sz="1600" dirty="0" smtClean="0">
                <a:solidFill>
                  <a:schemeClr val="bg1"/>
                </a:solidFill>
                <a:latin typeface="Bell MT" panose="02020503060305020303" pitchFamily="18" charset="0"/>
              </a:rPr>
              <a:t>Jurusan Pendidikan Jasmani &amp; Kesehatan =&gt; 21 orang</a:t>
            </a:r>
          </a:p>
          <a:p>
            <a:pPr marL="342900" indent="-342900" algn="just">
              <a:buFont typeface="Wingdings" panose="05000000000000000000" pitchFamily="2" charset="2"/>
              <a:buChar char="ü"/>
            </a:pPr>
            <a:r>
              <a:rPr lang="id-ID" sz="1600" dirty="0" smtClean="0">
                <a:solidFill>
                  <a:schemeClr val="bg1"/>
                </a:solidFill>
                <a:latin typeface="Bell MT" panose="02020503060305020303" pitchFamily="18" charset="0"/>
              </a:rPr>
              <a:t>Jurusan Pendidikan Kepelaihan Olahraga =&gt; 7 orang</a:t>
            </a:r>
          </a:p>
          <a:p>
            <a:pPr marL="342900" indent="-342900" algn="just">
              <a:buFont typeface="Wingdings" panose="05000000000000000000" pitchFamily="2" charset="2"/>
              <a:buChar char="ü"/>
            </a:pPr>
            <a:r>
              <a:rPr lang="id-ID" sz="1600" dirty="0" smtClean="0">
                <a:solidFill>
                  <a:schemeClr val="bg1"/>
                </a:solidFill>
                <a:latin typeface="Bell MT" panose="02020503060305020303" pitchFamily="18" charset="0"/>
              </a:rPr>
              <a:t>Jurusan Ilmu Keolahragaan =&gt; 11 orang</a:t>
            </a:r>
          </a:p>
          <a:p>
            <a:pPr marL="342900" indent="-342900" algn="just">
              <a:buFont typeface="Wingdings" panose="05000000000000000000" pitchFamily="2" charset="2"/>
              <a:buChar char="ü"/>
            </a:pPr>
            <a:r>
              <a:rPr lang="id-ID" sz="1600" dirty="0" smtClean="0">
                <a:solidFill>
                  <a:schemeClr val="bg1"/>
                </a:solidFill>
                <a:latin typeface="Bell MT" panose="02020503060305020303" pitchFamily="18" charset="0"/>
              </a:rPr>
              <a:t>Jurusan Kesehatan Masyarakat =&gt; 20 0rang</a:t>
            </a:r>
            <a:endParaRPr lang="id-ID" sz="1600" dirty="0">
              <a:solidFill>
                <a:schemeClr val="bg1"/>
              </a:solidFill>
              <a:latin typeface="Bell MT" panose="02020503060305020303" pitchFamily="18" charset="0"/>
            </a:endParaRPr>
          </a:p>
        </p:txBody>
      </p:sp>
      <p:sp>
        <p:nvSpPr>
          <p:cNvPr id="8" name="Rectangle 7"/>
          <p:cNvSpPr/>
          <p:nvPr/>
        </p:nvSpPr>
        <p:spPr>
          <a:xfrm>
            <a:off x="1907704" y="2132856"/>
            <a:ext cx="7056784" cy="16561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d-ID" sz="1600" dirty="0" smtClean="0">
                <a:solidFill>
                  <a:schemeClr val="bg1"/>
                </a:solidFill>
                <a:latin typeface="Bell MT" panose="02020503060305020303" pitchFamily="18" charset="0"/>
              </a:rPr>
              <a:t>Jumlah Mahasiswa Fakultas Ilmu Keolahragaan terdiri dari ... orang dengan rincian: </a:t>
            </a:r>
          </a:p>
          <a:p>
            <a:pPr marL="342900" indent="-342900" algn="just">
              <a:buFont typeface="Wingdings" panose="05000000000000000000" pitchFamily="2" charset="2"/>
              <a:buChar char="ü"/>
            </a:pPr>
            <a:r>
              <a:rPr lang="id-ID" sz="1600" dirty="0" smtClean="0">
                <a:solidFill>
                  <a:schemeClr val="bg1"/>
                </a:solidFill>
                <a:latin typeface="Bell MT" panose="02020503060305020303" pitchFamily="18" charset="0"/>
              </a:rPr>
              <a:t>Jurusan Pendidikan Jasmani &amp; Kesehatan =&gt;.. orang</a:t>
            </a:r>
          </a:p>
          <a:p>
            <a:pPr marL="342900" indent="-342900" algn="just">
              <a:buFont typeface="Wingdings" panose="05000000000000000000" pitchFamily="2" charset="2"/>
              <a:buChar char="ü"/>
            </a:pPr>
            <a:r>
              <a:rPr lang="id-ID" sz="1600" dirty="0" smtClean="0">
                <a:solidFill>
                  <a:schemeClr val="bg1"/>
                </a:solidFill>
                <a:latin typeface="Bell MT" panose="02020503060305020303" pitchFamily="18" charset="0"/>
              </a:rPr>
              <a:t>Jurusan Pendidikan Kepelaihan Olahraga =&gt; .. orang</a:t>
            </a:r>
          </a:p>
          <a:p>
            <a:pPr marL="342900" indent="-342900" algn="just">
              <a:buFont typeface="Wingdings" panose="05000000000000000000" pitchFamily="2" charset="2"/>
              <a:buChar char="ü"/>
            </a:pPr>
            <a:r>
              <a:rPr lang="id-ID" sz="1600" dirty="0" smtClean="0">
                <a:solidFill>
                  <a:schemeClr val="bg1"/>
                </a:solidFill>
                <a:latin typeface="Bell MT" panose="02020503060305020303" pitchFamily="18" charset="0"/>
              </a:rPr>
              <a:t>Jurusan Ilmu Keolahragaan =&gt; .. orang</a:t>
            </a:r>
          </a:p>
          <a:p>
            <a:pPr marL="342900" indent="-342900" algn="just">
              <a:buFont typeface="Wingdings" panose="05000000000000000000" pitchFamily="2" charset="2"/>
              <a:buChar char="ü"/>
            </a:pPr>
            <a:r>
              <a:rPr lang="id-ID" sz="1600" dirty="0" smtClean="0">
                <a:solidFill>
                  <a:schemeClr val="bg1"/>
                </a:solidFill>
                <a:latin typeface="Bell MT" panose="02020503060305020303" pitchFamily="18" charset="0"/>
              </a:rPr>
              <a:t>Jurusan Kesehatan Masyarakat =&gt; ... 0rang</a:t>
            </a:r>
            <a:endParaRPr lang="id-ID" sz="1600" dirty="0">
              <a:solidFill>
                <a:schemeClr val="bg1"/>
              </a:solidFill>
              <a:latin typeface="Bell MT" panose="02020503060305020303"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827584" y="842884"/>
            <a:ext cx="7891214" cy="1794028"/>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just">
              <a:buNone/>
            </a:pPr>
            <a:r>
              <a:rPr lang="id-ID" sz="2000" dirty="0" smtClean="0">
                <a:solidFill>
                  <a:schemeClr val="bg1"/>
                </a:solidFill>
                <a:latin typeface="Bell MT" panose="02020503060305020303" pitchFamily="18" charset="0"/>
              </a:rPr>
              <a:t>	Lokasi Fakultas Ilmu Keolahragaan secara kelembagaan dan tata persuratan menggunakan alamat </a:t>
            </a:r>
            <a:r>
              <a:rPr lang="fi-FI" sz="2000" dirty="0" smtClean="0">
                <a:solidFill>
                  <a:schemeClr val="bg1"/>
                </a:solidFill>
                <a:latin typeface="Bell MT" panose="02020503060305020303" pitchFamily="18" charset="0"/>
              </a:rPr>
              <a:t>Jl. Semarang No. 5 Malang, namun secara operasional mempunyai pintu masuk tersendiri </a:t>
            </a:r>
            <a:r>
              <a:rPr lang="id-ID" sz="2000" dirty="0" smtClean="0">
                <a:solidFill>
                  <a:schemeClr val="bg1"/>
                </a:solidFill>
                <a:latin typeface="Bell MT" panose="02020503060305020303" pitchFamily="18" charset="0"/>
              </a:rPr>
              <a:t>di Jl. </a:t>
            </a:r>
            <a:r>
              <a:rPr lang="fi-FI" sz="2000" dirty="0" smtClean="0">
                <a:solidFill>
                  <a:schemeClr val="bg1"/>
                </a:solidFill>
                <a:latin typeface="Bell MT" panose="02020503060305020303" pitchFamily="18" charset="0"/>
              </a:rPr>
              <a:t>Veteran no. 1 Malang.   Kampus di JI. Veteran menempati areal 10.100 m2  yang di atasnya berdiri empat gedung yang difungsikan sebagai gedung perkantoran , perkuliahan dan sarana akademik pedukung lainnya.</a:t>
            </a:r>
            <a:endParaRPr lang="en-US" sz="2000" dirty="0" smtClean="0">
              <a:solidFill>
                <a:schemeClr val="bg1"/>
              </a:solidFill>
              <a:latin typeface="Bell MT" panose="02020503060305020303" pitchFamily="18" charset="0"/>
            </a:endParaRPr>
          </a:p>
          <a:p>
            <a:pPr algn="just">
              <a:buNone/>
            </a:pPr>
            <a:endParaRPr lang="en-US" sz="2000" dirty="0" smtClean="0">
              <a:solidFill>
                <a:schemeClr val="bg1"/>
              </a:solidFill>
              <a:latin typeface="Bell MT" panose="02020503060305020303" pitchFamily="18" charset="0"/>
            </a:endParaRPr>
          </a:p>
        </p:txBody>
      </p:sp>
      <p:sp>
        <p:nvSpPr>
          <p:cNvPr id="3" name="Striped Right Arrow 2"/>
          <p:cNvSpPr/>
          <p:nvPr/>
        </p:nvSpPr>
        <p:spPr>
          <a:xfrm>
            <a:off x="827584" y="50796"/>
            <a:ext cx="2736304" cy="792088"/>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000" dirty="0" smtClean="0">
                <a:latin typeface="Bell MT" panose="02020503060305020303" pitchFamily="18" charset="0"/>
              </a:rPr>
              <a:t>Lokasi </a:t>
            </a:r>
            <a:endParaRPr lang="id-ID" sz="2000" dirty="0">
              <a:latin typeface="Bell MT" panose="02020503060305020303" pitchFamily="18" charset="0"/>
            </a:endParaRPr>
          </a:p>
        </p:txBody>
      </p:sp>
      <p:sp>
        <p:nvSpPr>
          <p:cNvPr id="4" name="Striped Right Arrow 3"/>
          <p:cNvSpPr/>
          <p:nvPr/>
        </p:nvSpPr>
        <p:spPr>
          <a:xfrm>
            <a:off x="841106" y="3032956"/>
            <a:ext cx="2736304" cy="792088"/>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000" dirty="0" smtClean="0">
                <a:latin typeface="Bell MT" panose="02020503060305020303" pitchFamily="18" charset="0"/>
              </a:rPr>
              <a:t>Penerbitan </a:t>
            </a:r>
            <a:endParaRPr lang="id-ID" sz="2000" dirty="0">
              <a:latin typeface="Bell MT" panose="02020503060305020303" pitchFamily="18" charset="0"/>
            </a:endParaRPr>
          </a:p>
        </p:txBody>
      </p:sp>
      <p:sp>
        <p:nvSpPr>
          <p:cNvPr id="2" name="Rectangle 1"/>
          <p:cNvSpPr/>
          <p:nvPr/>
        </p:nvSpPr>
        <p:spPr>
          <a:xfrm>
            <a:off x="827584" y="3825044"/>
            <a:ext cx="7763342"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i-FI" sz="2000" dirty="0" smtClean="0">
                <a:solidFill>
                  <a:schemeClr val="bg1"/>
                </a:solidFill>
                <a:latin typeface="Bell MT" panose="02020503060305020303" pitchFamily="18" charset="0"/>
              </a:rPr>
              <a:t>FIK </a:t>
            </a:r>
            <a:r>
              <a:rPr lang="fi-FI" sz="2000" dirty="0">
                <a:solidFill>
                  <a:schemeClr val="bg1"/>
                </a:solidFill>
                <a:latin typeface="Bell MT" panose="02020503060305020303" pitchFamily="18" charset="0"/>
              </a:rPr>
              <a:t>memiliki </a:t>
            </a:r>
            <a:r>
              <a:rPr lang="id-ID" sz="2000" dirty="0">
                <a:solidFill>
                  <a:schemeClr val="bg1"/>
                </a:solidFill>
                <a:latin typeface="Bell MT" panose="02020503060305020303" pitchFamily="18" charset="0"/>
              </a:rPr>
              <a:t>4</a:t>
            </a:r>
            <a:r>
              <a:rPr lang="fi-FI" sz="2000" dirty="0" smtClean="0">
                <a:solidFill>
                  <a:schemeClr val="bg1"/>
                </a:solidFill>
                <a:latin typeface="Bell MT" panose="02020503060305020303" pitchFamily="18" charset="0"/>
              </a:rPr>
              <a:t> </a:t>
            </a:r>
            <a:r>
              <a:rPr lang="fi-FI" sz="2000" dirty="0">
                <a:solidFill>
                  <a:schemeClr val="bg1"/>
                </a:solidFill>
                <a:latin typeface="Bell MT" panose="02020503060305020303" pitchFamily="18" charset="0"/>
              </a:rPr>
              <a:t>terbitan dalam bentuk </a:t>
            </a:r>
            <a:r>
              <a:rPr lang="fi-FI" sz="2000" dirty="0" smtClean="0">
                <a:solidFill>
                  <a:schemeClr val="bg1"/>
                </a:solidFill>
                <a:latin typeface="Bell MT" panose="02020503060305020303" pitchFamily="18" charset="0"/>
              </a:rPr>
              <a:t>jurnal</a:t>
            </a:r>
            <a:r>
              <a:rPr lang="id-ID" sz="2000" dirty="0" smtClean="0">
                <a:solidFill>
                  <a:schemeClr val="bg1"/>
                </a:solidFill>
                <a:latin typeface="Bell MT" panose="02020503060305020303" pitchFamily="18" charset="0"/>
              </a:rPr>
              <a:t>:</a:t>
            </a:r>
          </a:p>
          <a:p>
            <a:pPr marL="285750" indent="-285750" algn="just">
              <a:buFont typeface="Wingdings" panose="05000000000000000000" pitchFamily="2" charset="2"/>
              <a:buChar char="ü"/>
            </a:pPr>
            <a:r>
              <a:rPr lang="id-ID" sz="2000" dirty="0" smtClean="0">
                <a:solidFill>
                  <a:schemeClr val="bg1"/>
                </a:solidFill>
                <a:latin typeface="Bell MT" panose="02020503060305020303" pitchFamily="18" charset="0"/>
              </a:rPr>
              <a:t>Jurnal pendidikan jasmani =&gt; jurnal jurusan pendidikan jasmani dan kesehatan</a:t>
            </a:r>
          </a:p>
          <a:p>
            <a:pPr marL="285750" indent="-285750" algn="just">
              <a:buFont typeface="Wingdings" panose="05000000000000000000" pitchFamily="2" charset="2"/>
              <a:buChar char="ü"/>
            </a:pPr>
            <a:r>
              <a:rPr lang="id-ID" sz="2000" dirty="0" smtClean="0">
                <a:solidFill>
                  <a:schemeClr val="bg1"/>
                </a:solidFill>
                <a:latin typeface="Bell MT" panose="02020503060305020303" pitchFamily="18" charset="0"/>
              </a:rPr>
              <a:t>Jurnal kepelatihan olahraga =&gt; jurnal jurusan kepelatihan olahraga</a:t>
            </a:r>
          </a:p>
          <a:p>
            <a:pPr marL="285750" indent="-285750" algn="just">
              <a:buFont typeface="Wingdings" panose="05000000000000000000" pitchFamily="2" charset="2"/>
              <a:buChar char="ü"/>
            </a:pPr>
            <a:r>
              <a:rPr lang="id-ID" sz="2000" dirty="0" smtClean="0">
                <a:solidFill>
                  <a:schemeClr val="bg1"/>
                </a:solidFill>
                <a:latin typeface="Bell MT" panose="02020503060305020303" pitchFamily="18" charset="0"/>
              </a:rPr>
              <a:t>Jurnal sport scien =&gt; jurnal jurusan ilmu keolahragaan</a:t>
            </a:r>
          </a:p>
          <a:p>
            <a:pPr marL="285750" indent="-285750" algn="just">
              <a:buFont typeface="Wingdings" panose="05000000000000000000" pitchFamily="2" charset="2"/>
              <a:buChar char="ü"/>
            </a:pPr>
            <a:r>
              <a:rPr lang="id-ID" sz="2000" dirty="0" smtClean="0">
                <a:solidFill>
                  <a:schemeClr val="bg1"/>
                </a:solidFill>
                <a:latin typeface="Bell MT" panose="02020503060305020303" pitchFamily="18" charset="0"/>
              </a:rPr>
              <a:t>Jurnal preventia: The Indonesian Journal of public health =&gt; jurnal jurusan kesehatan masyarakat</a:t>
            </a:r>
          </a:p>
          <a:p>
            <a:pPr algn="just">
              <a:buFont typeface="Wingdings" pitchFamily="2" charset="2"/>
              <a:buNone/>
            </a:pPr>
            <a:endParaRPr lang="id-ID" sz="2000" dirty="0" smtClean="0">
              <a:solidFill>
                <a:schemeClr val="bg1"/>
              </a:solidFill>
              <a:latin typeface="Bell MT" panose="02020503060305020303"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por Trai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3680</TotalTime>
  <Words>1072</Words>
  <Application>Microsoft Office PowerPoint</Application>
  <PresentationFormat>On-screen Show (4:3)</PresentationFormat>
  <Paragraphs>344</Paragraphs>
  <Slides>39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Arial Black</vt:lpstr>
      <vt:lpstr>Arial Rounded MT Bold</vt:lpstr>
      <vt:lpstr>Batang</vt:lpstr>
      <vt:lpstr>Bell MT</vt:lpstr>
      <vt:lpstr>Berlin Sans FB</vt:lpstr>
      <vt:lpstr>Century Gothic</vt:lpstr>
      <vt:lpstr>Estrangelo Edessa</vt:lpstr>
      <vt:lpstr>Franklin Gothic Demi</vt:lpstr>
      <vt:lpstr>PosterBodoni BT</vt:lpstr>
      <vt:lpstr>Wingdings</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Intel</cp:lastModifiedBy>
  <cp:revision>397</cp:revision>
  <dcterms:created xsi:type="dcterms:W3CDTF">2004-08-30T09:53:57Z</dcterms:created>
  <dcterms:modified xsi:type="dcterms:W3CDTF">2019-08-15T00:39:42Z</dcterms:modified>
</cp:coreProperties>
</file>